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7" r:id="rId4"/>
    <p:sldMasterId id="2147484086" r:id="rId5"/>
    <p:sldMasterId id="2147484044" r:id="rId6"/>
  </p:sldMasterIdLst>
  <p:notesMasterIdLst>
    <p:notesMasterId r:id="rId34"/>
  </p:notesMasterIdLst>
  <p:handoutMasterIdLst>
    <p:handoutMasterId r:id="rId35"/>
  </p:handoutMasterIdLst>
  <p:sldIdLst>
    <p:sldId id="481" r:id="rId7"/>
    <p:sldId id="464" r:id="rId8"/>
    <p:sldId id="411" r:id="rId9"/>
    <p:sldId id="472" r:id="rId10"/>
    <p:sldId id="476" r:id="rId11"/>
    <p:sldId id="461" r:id="rId12"/>
    <p:sldId id="415" r:id="rId13"/>
    <p:sldId id="416" r:id="rId14"/>
    <p:sldId id="438" r:id="rId15"/>
    <p:sldId id="475" r:id="rId16"/>
    <p:sldId id="463" r:id="rId17"/>
    <p:sldId id="480" r:id="rId18"/>
    <p:sldId id="459" r:id="rId19"/>
    <p:sldId id="441" r:id="rId20"/>
    <p:sldId id="470" r:id="rId21"/>
    <p:sldId id="439" r:id="rId22"/>
    <p:sldId id="450" r:id="rId23"/>
    <p:sldId id="443" r:id="rId24"/>
    <p:sldId id="445" r:id="rId25"/>
    <p:sldId id="473" r:id="rId26"/>
    <p:sldId id="444" r:id="rId27"/>
    <p:sldId id="447" r:id="rId28"/>
    <p:sldId id="455" r:id="rId29"/>
    <p:sldId id="474" r:id="rId30"/>
    <p:sldId id="478" r:id="rId31"/>
    <p:sldId id="454" r:id="rId32"/>
    <p:sldId id="479" r:id="rId33"/>
  </p:sldIdLst>
  <p:sldSz cx="9906000" cy="6858000" type="A4"/>
  <p:notesSz cx="6858000" cy="9144000"/>
  <p:defaultTextStyle>
    <a:defPPr>
      <a:defRPr lang="en-US"/>
    </a:defPPr>
    <a:lvl1pPr algn="l" defTabSz="536433" rtl="0" fontAlgn="base">
      <a:spcBef>
        <a:spcPct val="0"/>
      </a:spcBef>
      <a:spcAft>
        <a:spcPct val="0"/>
      </a:spcAft>
      <a:defRPr kern="1200">
        <a:solidFill>
          <a:schemeClr val="tx1"/>
        </a:solidFill>
        <a:latin typeface="Calibri" panose="020F0502020204030204" pitchFamily="34" charset="0"/>
        <a:ea typeface="ＭＳ Ｐゴシック" charset="-128"/>
        <a:cs typeface="+mn-cs"/>
      </a:defRPr>
    </a:lvl1pPr>
    <a:lvl2pPr marL="536433" algn="l" defTabSz="536433" rtl="0" fontAlgn="base">
      <a:spcBef>
        <a:spcPct val="0"/>
      </a:spcBef>
      <a:spcAft>
        <a:spcPct val="0"/>
      </a:spcAft>
      <a:defRPr kern="1200">
        <a:solidFill>
          <a:schemeClr val="tx1"/>
        </a:solidFill>
        <a:latin typeface="Calibri" panose="020F0502020204030204" pitchFamily="34" charset="0"/>
        <a:ea typeface="ＭＳ Ｐゴシック" charset="-128"/>
        <a:cs typeface="+mn-cs"/>
      </a:defRPr>
    </a:lvl2pPr>
    <a:lvl3pPr marL="1072866" algn="l" defTabSz="536433" rtl="0" fontAlgn="base">
      <a:spcBef>
        <a:spcPct val="0"/>
      </a:spcBef>
      <a:spcAft>
        <a:spcPct val="0"/>
      </a:spcAft>
      <a:defRPr kern="1200">
        <a:solidFill>
          <a:schemeClr val="tx1"/>
        </a:solidFill>
        <a:latin typeface="Calibri" panose="020F0502020204030204" pitchFamily="34" charset="0"/>
        <a:ea typeface="ＭＳ Ｐゴシック" charset="-128"/>
        <a:cs typeface="+mn-cs"/>
      </a:defRPr>
    </a:lvl3pPr>
    <a:lvl4pPr marL="1609298" algn="l" defTabSz="536433" rtl="0" fontAlgn="base">
      <a:spcBef>
        <a:spcPct val="0"/>
      </a:spcBef>
      <a:spcAft>
        <a:spcPct val="0"/>
      </a:spcAft>
      <a:defRPr kern="1200">
        <a:solidFill>
          <a:schemeClr val="tx1"/>
        </a:solidFill>
        <a:latin typeface="Calibri" panose="020F0502020204030204" pitchFamily="34" charset="0"/>
        <a:ea typeface="ＭＳ Ｐゴシック" charset="-128"/>
        <a:cs typeface="+mn-cs"/>
      </a:defRPr>
    </a:lvl4pPr>
    <a:lvl5pPr marL="2145731" algn="l" defTabSz="536433" rtl="0" fontAlgn="base">
      <a:spcBef>
        <a:spcPct val="0"/>
      </a:spcBef>
      <a:spcAft>
        <a:spcPct val="0"/>
      </a:spcAft>
      <a:defRPr kern="1200">
        <a:solidFill>
          <a:schemeClr val="tx1"/>
        </a:solidFill>
        <a:latin typeface="Calibri" panose="020F0502020204030204" pitchFamily="34" charset="0"/>
        <a:ea typeface="ＭＳ Ｐゴシック" charset="-128"/>
        <a:cs typeface="+mn-cs"/>
      </a:defRPr>
    </a:lvl5pPr>
    <a:lvl6pPr marL="2682164" algn="l" defTabSz="1072866" rtl="0" eaLnBrk="1" latinLnBrk="0" hangingPunct="1">
      <a:defRPr kern="1200">
        <a:solidFill>
          <a:schemeClr val="tx1"/>
        </a:solidFill>
        <a:latin typeface="Calibri" panose="020F0502020204030204" pitchFamily="34" charset="0"/>
        <a:ea typeface="ＭＳ Ｐゴシック" charset="-128"/>
        <a:cs typeface="+mn-cs"/>
      </a:defRPr>
    </a:lvl6pPr>
    <a:lvl7pPr marL="3218597" algn="l" defTabSz="1072866" rtl="0" eaLnBrk="1" latinLnBrk="0" hangingPunct="1">
      <a:defRPr kern="1200">
        <a:solidFill>
          <a:schemeClr val="tx1"/>
        </a:solidFill>
        <a:latin typeface="Calibri" panose="020F0502020204030204" pitchFamily="34" charset="0"/>
        <a:ea typeface="ＭＳ Ｐゴシック" charset="-128"/>
        <a:cs typeface="+mn-cs"/>
      </a:defRPr>
    </a:lvl7pPr>
    <a:lvl8pPr marL="3755029" algn="l" defTabSz="1072866" rtl="0" eaLnBrk="1" latinLnBrk="0" hangingPunct="1">
      <a:defRPr kern="1200">
        <a:solidFill>
          <a:schemeClr val="tx1"/>
        </a:solidFill>
        <a:latin typeface="Calibri" panose="020F0502020204030204" pitchFamily="34" charset="0"/>
        <a:ea typeface="ＭＳ Ｐゴシック" charset="-128"/>
        <a:cs typeface="+mn-cs"/>
      </a:defRPr>
    </a:lvl8pPr>
    <a:lvl9pPr marL="4291462" algn="l" defTabSz="1072866" rtl="0" eaLnBrk="1" latinLnBrk="0" hangingPunct="1">
      <a:defRPr kern="1200">
        <a:solidFill>
          <a:schemeClr val="tx1"/>
        </a:solidFill>
        <a:latin typeface="Calibri" panose="020F0502020204030204" pitchFamily="34" charset="0"/>
        <a:ea typeface="ＭＳ Ｐゴシック"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Vaz" initials="M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355B"/>
    <a:srgbClr val="1E1E19"/>
    <a:srgbClr val="1B1B12"/>
    <a:srgbClr val="3E79A2"/>
    <a:srgbClr val="56A3D9"/>
    <a:srgbClr val="D0D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2" autoAdjust="0"/>
    <p:restoredTop sz="83412" autoAdjust="0"/>
  </p:normalViewPr>
  <p:slideViewPr>
    <p:cSldViewPr snapToGrid="0" snapToObjects="1">
      <p:cViewPr>
        <p:scale>
          <a:sx n="103" d="100"/>
          <a:sy n="103" d="100"/>
        </p:scale>
        <p:origin x="-80" y="168"/>
      </p:cViewPr>
      <p:guideLst>
        <p:guide orient="horz" pos="2160"/>
        <p:guide pos="3120"/>
      </p:guideLst>
    </p:cSldViewPr>
  </p:slideViewPr>
  <p:outlineViewPr>
    <p:cViewPr>
      <p:scale>
        <a:sx n="33" d="100"/>
        <a:sy n="33" d="100"/>
      </p:scale>
      <p:origin x="0" y="3088"/>
    </p:cViewPr>
  </p:outlineViewPr>
  <p:notesTextViewPr>
    <p:cViewPr>
      <p:scale>
        <a:sx n="100" d="100"/>
        <a:sy n="100" d="100"/>
      </p:scale>
      <p:origin x="0" y="0"/>
    </p:cViewPr>
  </p:notesTextViewPr>
  <p:sorterViewPr>
    <p:cViewPr>
      <p:scale>
        <a:sx n="55" d="100"/>
        <a:sy n="55" d="100"/>
      </p:scale>
      <p:origin x="0" y="912"/>
    </p:cViewPr>
  </p:sorterViewPr>
  <p:notesViewPr>
    <p:cSldViewPr snapToGrid="0" snapToObjects="1">
      <p:cViewPr>
        <p:scale>
          <a:sx n="72" d="100"/>
          <a:sy n="72" d="100"/>
        </p:scale>
        <p:origin x="-3456" y="8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rrybenham:Documents:Oil%20Demand%20Interest.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arrybenham:Documents:Oil%20Demand%20Inter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0.0874468503937008"/>
          <c:y val="0.0601851851851852"/>
          <c:w val="0.804219816272966"/>
          <c:h val="0.822469378827647"/>
        </c:manualLayout>
      </c:layout>
      <c:lineChart>
        <c:grouping val="standard"/>
        <c:varyColors val="0"/>
        <c:ser>
          <c:idx val="0"/>
          <c:order val="0"/>
          <c:tx>
            <c:strRef>
              <c:f>Sheet1!$E$15</c:f>
              <c:strCache>
                <c:ptCount val="1"/>
                <c:pt idx="0">
                  <c:v>BP - Exponential Trend</c:v>
                </c:pt>
              </c:strCache>
            </c:strRef>
          </c:tx>
          <c:marker>
            <c:symbol val="none"/>
          </c:marker>
          <c:cat>
            <c:numRef>
              <c:f>Sheet1!$F$14:$H$14</c:f>
              <c:numCache>
                <c:formatCode>General</c:formatCode>
                <c:ptCount val="3"/>
                <c:pt idx="0">
                  <c:v>2015.0</c:v>
                </c:pt>
                <c:pt idx="1">
                  <c:v>2025.0</c:v>
                </c:pt>
                <c:pt idx="2">
                  <c:v>2035.0</c:v>
                </c:pt>
              </c:numCache>
            </c:numRef>
          </c:cat>
          <c:val>
            <c:numRef>
              <c:f>Sheet1!$F$15:$H$15</c:f>
              <c:numCache>
                <c:formatCode>General</c:formatCode>
                <c:ptCount val="3"/>
                <c:pt idx="0">
                  <c:v>93.0</c:v>
                </c:pt>
                <c:pt idx="1">
                  <c:v>102.0</c:v>
                </c:pt>
                <c:pt idx="2">
                  <c:v>112.0</c:v>
                </c:pt>
              </c:numCache>
            </c:numRef>
          </c:val>
          <c:smooth val="0"/>
        </c:ser>
        <c:ser>
          <c:idx val="1"/>
          <c:order val="1"/>
          <c:tx>
            <c:strRef>
              <c:f>Sheet1!$E$16</c:f>
              <c:strCache>
                <c:ptCount val="1"/>
                <c:pt idx="0">
                  <c:v>McKinsey Productivity</c:v>
                </c:pt>
              </c:strCache>
            </c:strRef>
          </c:tx>
          <c:marker>
            <c:symbol val="none"/>
          </c:marker>
          <c:cat>
            <c:numRef>
              <c:f>Sheet1!$F$14:$H$14</c:f>
              <c:numCache>
                <c:formatCode>General</c:formatCode>
                <c:ptCount val="3"/>
                <c:pt idx="0">
                  <c:v>2015.0</c:v>
                </c:pt>
                <c:pt idx="1">
                  <c:v>2025.0</c:v>
                </c:pt>
                <c:pt idx="2">
                  <c:v>2035.0</c:v>
                </c:pt>
              </c:numCache>
            </c:numRef>
          </c:cat>
          <c:val>
            <c:numRef>
              <c:f>Sheet1!$F$16:$H$16</c:f>
              <c:numCache>
                <c:formatCode>General</c:formatCode>
                <c:ptCount val="3"/>
                <c:pt idx="0">
                  <c:v>93.0</c:v>
                </c:pt>
                <c:pt idx="1">
                  <c:v>99.0</c:v>
                </c:pt>
                <c:pt idx="2">
                  <c:v>96.0</c:v>
                </c:pt>
              </c:numCache>
            </c:numRef>
          </c:val>
          <c:smooth val="0"/>
        </c:ser>
        <c:dLbls>
          <c:showLegendKey val="0"/>
          <c:showVal val="0"/>
          <c:showCatName val="0"/>
          <c:showSerName val="0"/>
          <c:showPercent val="0"/>
          <c:showBubbleSize val="0"/>
        </c:dLbls>
        <c:marker val="1"/>
        <c:smooth val="0"/>
        <c:axId val="477919352"/>
        <c:axId val="666921576"/>
      </c:lineChart>
      <c:catAx>
        <c:axId val="477919352"/>
        <c:scaling>
          <c:orientation val="minMax"/>
        </c:scaling>
        <c:delete val="0"/>
        <c:axPos val="b"/>
        <c:numFmt formatCode="General" sourceLinked="1"/>
        <c:majorTickMark val="out"/>
        <c:minorTickMark val="none"/>
        <c:tickLblPos val="nextTo"/>
        <c:crossAx val="666921576"/>
        <c:crosses val="autoZero"/>
        <c:auto val="1"/>
        <c:lblAlgn val="ctr"/>
        <c:lblOffset val="100"/>
        <c:noMultiLvlLbl val="0"/>
      </c:catAx>
      <c:valAx>
        <c:axId val="666921576"/>
        <c:scaling>
          <c:orientation val="minMax"/>
          <c:min val="80.0"/>
        </c:scaling>
        <c:delete val="0"/>
        <c:axPos val="l"/>
        <c:majorGridlines/>
        <c:numFmt formatCode="General" sourceLinked="1"/>
        <c:majorTickMark val="out"/>
        <c:minorTickMark val="none"/>
        <c:tickLblPos val="nextTo"/>
        <c:crossAx val="477919352"/>
        <c:crosses val="autoZero"/>
        <c:crossBetween val="between"/>
      </c:valAx>
      <c:spPr>
        <a:solidFill>
          <a:schemeClr val="tx2">
            <a:lumMod val="75000"/>
            <a:alpha val="88000"/>
          </a:schemeClr>
        </a:solidFill>
      </c:spPr>
    </c:plotArea>
    <c:legend>
      <c:legendPos val="r"/>
      <c:layout>
        <c:manualLayout>
          <c:xMode val="edge"/>
          <c:yMode val="edge"/>
          <c:x val="0.166666666666667"/>
          <c:y val="0.0736902158063575"/>
          <c:w val="0.341666666666667"/>
          <c:h val="0.185952901720618"/>
        </c:manualLayout>
      </c:layout>
      <c:overlay val="0"/>
      <c:txPr>
        <a:bodyPr/>
        <a:lstStyle/>
        <a:p>
          <a:pPr>
            <a:defRPr sz="1200"/>
          </a:pPr>
          <a:endParaRPr lang="en-US"/>
        </a:p>
      </c:txPr>
    </c:legend>
    <c:plotVisOnly val="1"/>
    <c:dispBlanksAs val="gap"/>
    <c:showDLblsOverMax val="0"/>
  </c:chart>
  <c:txPr>
    <a:bodyPr/>
    <a:lstStyle/>
    <a:p>
      <a:pPr>
        <a:defRPr sz="1800">
          <a:solidFill>
            <a:srgbClr val="FFFFFF"/>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0923611111111111"/>
          <c:y val="0.0"/>
          <c:w val="0.748611111111111"/>
          <c:h val="1.0"/>
        </c:manualLayout>
      </c:layout>
      <c:doughnutChart>
        <c:varyColors val="1"/>
        <c:ser>
          <c:idx val="0"/>
          <c:order val="0"/>
          <c:dLbls>
            <c:showLegendKey val="0"/>
            <c:showVal val="0"/>
            <c:showCatName val="0"/>
            <c:showSerName val="0"/>
            <c:showPercent val="1"/>
            <c:showBubbleSize val="0"/>
            <c:showLeaderLines val="1"/>
          </c:dLbls>
          <c:cat>
            <c:strRef>
              <c:f>Sheet1!$D$54:$D$58</c:f>
              <c:strCache>
                <c:ptCount val="5"/>
                <c:pt idx="0">
                  <c:v>Owner's Team</c:v>
                </c:pt>
                <c:pt idx="1">
                  <c:v>Engineering Services</c:v>
                </c:pt>
                <c:pt idx="2">
                  <c:v>Procured Equipment</c:v>
                </c:pt>
                <c:pt idx="3">
                  <c:v>Construction &amp; Fabrication Costs, in over-run</c:v>
                </c:pt>
                <c:pt idx="4">
                  <c:v>Other Costs</c:v>
                </c:pt>
              </c:strCache>
            </c:strRef>
          </c:cat>
          <c:val>
            <c:numRef>
              <c:f>Sheet1!$E$54:$E$58</c:f>
              <c:numCache>
                <c:formatCode>General</c:formatCode>
                <c:ptCount val="5"/>
                <c:pt idx="0">
                  <c:v>15.0</c:v>
                </c:pt>
                <c:pt idx="1">
                  <c:v>5.0</c:v>
                </c:pt>
                <c:pt idx="2">
                  <c:v>20.0</c:v>
                </c:pt>
                <c:pt idx="3">
                  <c:v>50.0</c:v>
                </c:pt>
                <c:pt idx="4">
                  <c:v>10.0</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0.73509</cdr:x>
      <cdr:y>0.20986</cdr:y>
    </cdr:from>
    <cdr:to>
      <cdr:x>0.77414</cdr:x>
      <cdr:y>0.46182</cdr:y>
    </cdr:to>
    <cdr:sp macro="" textlink="">
      <cdr:nvSpPr>
        <cdr:cNvPr id="2" name="Down Arrow 1"/>
        <cdr:cNvSpPr/>
      </cdr:nvSpPr>
      <cdr:spPr>
        <a:xfrm xmlns:a="http://schemas.openxmlformats.org/drawingml/2006/main">
          <a:off x="4322738" y="708906"/>
          <a:ext cx="229666" cy="851128"/>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Segoe UI"/>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Segoe UI" panose="020B0502040204020203" pitchFamily="34" charset="0"/>
              </a:defRPr>
            </a:lvl1pPr>
          </a:lstStyle>
          <a:p>
            <a:fld id="{19FE1653-39D5-4445-B80E-BE417A608D1A}" type="datetimeFigureOut">
              <a:rPr lang="en-US" altLang="en-US"/>
              <a:pPr/>
              <a:t>23/10/16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Segoe UI"/>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7DCCBC20-9AD3-42BE-9D85-CF994EBEC78F}" type="slidenum">
              <a:rPr lang="en-US" altLang="en-US"/>
              <a:pPr/>
              <a:t>‹#›</a:t>
            </a:fld>
            <a:endParaRPr lang="en-US" altLang="en-US"/>
          </a:p>
        </p:txBody>
      </p:sp>
    </p:spTree>
    <p:extLst>
      <p:ext uri="{BB962C8B-B14F-4D97-AF65-F5344CB8AC3E}">
        <p14:creationId xmlns:p14="http://schemas.microsoft.com/office/powerpoint/2010/main" val="357059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Segoe UI"/>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Segoe UI" panose="020B0502040204020203" pitchFamily="34" charset="0"/>
              </a:defRPr>
            </a:lvl1pPr>
          </a:lstStyle>
          <a:p>
            <a:fld id="{247E2B74-23F2-4518-A09A-78E293E69093}" type="datetimeFigureOut">
              <a:rPr lang="en-US" altLang="en-US"/>
              <a:pPr/>
              <a:t>23/10/16</a:t>
            </a:fld>
            <a:endParaRPr lang="en-US" alt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Segoe UI"/>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B00E35C-B821-48DC-9EC5-0F2A934319B4}" type="slidenum">
              <a:rPr lang="en-US" altLang="en-US"/>
              <a:pPr/>
              <a:t>‹#›</a:t>
            </a:fld>
            <a:endParaRPr lang="en-US" altLang="en-US"/>
          </a:p>
        </p:txBody>
      </p:sp>
    </p:spTree>
    <p:extLst>
      <p:ext uri="{BB962C8B-B14F-4D97-AF65-F5344CB8AC3E}">
        <p14:creationId xmlns:p14="http://schemas.microsoft.com/office/powerpoint/2010/main" val="649000896"/>
      </p:ext>
    </p:extLst>
  </p:cSld>
  <p:clrMap bg1="lt1" tx1="dk1" bg2="lt2" tx2="dk2" accent1="accent1" accent2="accent2" accent3="accent3" accent4="accent4" accent5="accent5" accent6="accent6" hlink="hlink" folHlink="folHlink"/>
  <p:hf hdr="0" ftr="0" dt="0"/>
  <p:notesStyle>
    <a:lvl1pPr algn="l" defTabSz="536433" rtl="0" eaLnBrk="0" fontAlgn="base" hangingPunct="0">
      <a:spcBef>
        <a:spcPct val="30000"/>
      </a:spcBef>
      <a:spcAft>
        <a:spcPct val="0"/>
      </a:spcAft>
      <a:defRPr sz="1400" kern="1200">
        <a:solidFill>
          <a:schemeClr val="tx1"/>
        </a:solidFill>
        <a:latin typeface="Segoe UI"/>
        <a:ea typeface="ＭＳ Ｐゴシック" charset="0"/>
        <a:cs typeface="ＭＳ Ｐゴシック" charset="0"/>
      </a:defRPr>
    </a:lvl1pPr>
    <a:lvl2pPr marL="536433" algn="l" defTabSz="536433" rtl="0" eaLnBrk="0" fontAlgn="base" hangingPunct="0">
      <a:spcBef>
        <a:spcPct val="30000"/>
      </a:spcBef>
      <a:spcAft>
        <a:spcPct val="0"/>
      </a:spcAft>
      <a:defRPr sz="1400" kern="1200">
        <a:solidFill>
          <a:schemeClr val="tx1"/>
        </a:solidFill>
        <a:latin typeface="Segoe UI"/>
        <a:ea typeface="ＭＳ Ｐゴシック" charset="0"/>
        <a:cs typeface="+mn-cs"/>
      </a:defRPr>
    </a:lvl2pPr>
    <a:lvl3pPr marL="1072866" algn="l" defTabSz="536433" rtl="0" eaLnBrk="0" fontAlgn="base" hangingPunct="0">
      <a:spcBef>
        <a:spcPct val="30000"/>
      </a:spcBef>
      <a:spcAft>
        <a:spcPct val="0"/>
      </a:spcAft>
      <a:defRPr sz="1400" kern="1200">
        <a:solidFill>
          <a:schemeClr val="tx1"/>
        </a:solidFill>
        <a:latin typeface="Segoe UI"/>
        <a:ea typeface="ＭＳ Ｐゴシック" charset="0"/>
        <a:cs typeface="+mn-cs"/>
      </a:defRPr>
    </a:lvl3pPr>
    <a:lvl4pPr marL="1609298" algn="l" defTabSz="536433" rtl="0" eaLnBrk="0" fontAlgn="base" hangingPunct="0">
      <a:spcBef>
        <a:spcPct val="30000"/>
      </a:spcBef>
      <a:spcAft>
        <a:spcPct val="0"/>
      </a:spcAft>
      <a:defRPr sz="1400" kern="1200">
        <a:solidFill>
          <a:schemeClr val="tx1"/>
        </a:solidFill>
        <a:latin typeface="Segoe UI"/>
        <a:ea typeface="ＭＳ Ｐゴシック" charset="0"/>
        <a:cs typeface="+mn-cs"/>
      </a:defRPr>
    </a:lvl4pPr>
    <a:lvl5pPr marL="2145731" algn="l" defTabSz="536433" rtl="0" eaLnBrk="0" fontAlgn="base" hangingPunct="0">
      <a:spcBef>
        <a:spcPct val="30000"/>
      </a:spcBef>
      <a:spcAft>
        <a:spcPct val="0"/>
      </a:spcAft>
      <a:defRPr sz="1400" kern="1200">
        <a:solidFill>
          <a:schemeClr val="tx1"/>
        </a:solidFill>
        <a:latin typeface="Segoe UI"/>
        <a:ea typeface="ＭＳ Ｐゴシック" charset="0"/>
        <a:cs typeface="+mn-cs"/>
      </a:defRPr>
    </a:lvl5pPr>
    <a:lvl6pPr marL="2682164" algn="l" defTabSz="536433" rtl="0" eaLnBrk="1" latinLnBrk="0" hangingPunct="1">
      <a:defRPr sz="1400" kern="1200">
        <a:solidFill>
          <a:schemeClr val="tx1"/>
        </a:solidFill>
        <a:latin typeface="+mn-lt"/>
        <a:ea typeface="+mn-ea"/>
        <a:cs typeface="+mn-cs"/>
      </a:defRPr>
    </a:lvl6pPr>
    <a:lvl7pPr marL="3218597" algn="l" defTabSz="536433" rtl="0" eaLnBrk="1" latinLnBrk="0" hangingPunct="1">
      <a:defRPr sz="1400" kern="1200">
        <a:solidFill>
          <a:schemeClr val="tx1"/>
        </a:solidFill>
        <a:latin typeface="+mn-lt"/>
        <a:ea typeface="+mn-ea"/>
        <a:cs typeface="+mn-cs"/>
      </a:defRPr>
    </a:lvl7pPr>
    <a:lvl8pPr marL="3755029" algn="l" defTabSz="536433" rtl="0" eaLnBrk="1" latinLnBrk="0" hangingPunct="1">
      <a:defRPr sz="1400" kern="1200">
        <a:solidFill>
          <a:schemeClr val="tx1"/>
        </a:solidFill>
        <a:latin typeface="+mn-lt"/>
        <a:ea typeface="+mn-ea"/>
        <a:cs typeface="+mn-cs"/>
      </a:defRPr>
    </a:lvl8pPr>
    <a:lvl9pPr marL="4291462" algn="l" defTabSz="5364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err="1" smtClean="0"/>
              <a:t>xxxx</a:t>
            </a:r>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1</a:t>
            </a:fld>
            <a:endParaRPr lang="en-US" altLang="en-US"/>
          </a:p>
        </p:txBody>
      </p:sp>
    </p:spTree>
    <p:extLst>
      <p:ext uri="{BB962C8B-B14F-4D97-AF65-F5344CB8AC3E}">
        <p14:creationId xmlns:p14="http://schemas.microsoft.com/office/powerpoint/2010/main" val="213168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19</a:t>
            </a:fld>
            <a:endParaRPr lang="en-US" altLang="en-US"/>
          </a:p>
        </p:txBody>
      </p:sp>
    </p:spTree>
    <p:extLst>
      <p:ext uri="{BB962C8B-B14F-4D97-AF65-F5344CB8AC3E}">
        <p14:creationId xmlns:p14="http://schemas.microsoft.com/office/powerpoint/2010/main" val="217668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600" baseline="30000" dirty="0" smtClean="0">
                <a:latin typeface="Arial"/>
                <a:cs typeface="Arial"/>
              </a:rPr>
              <a:t>Q: </a:t>
            </a:r>
            <a:r>
              <a:rPr lang="en-US" sz="1600" b="1" baseline="30000" dirty="0" smtClean="0">
                <a:latin typeface="Arial"/>
                <a:cs typeface="Arial"/>
              </a:rPr>
              <a:t>The subject that we are highlighting in today’s webinar is that the strategy of deploying megaprojects to chase volume growth is unsustainable as it has resulted in commercial failure even in a high price oil market. Tell me why you have come to this conclusion </a:t>
            </a:r>
          </a:p>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20</a:t>
            </a:fld>
            <a:endParaRPr lang="en-US" altLang="en-US"/>
          </a:p>
        </p:txBody>
      </p:sp>
    </p:spTree>
    <p:extLst>
      <p:ext uri="{BB962C8B-B14F-4D97-AF65-F5344CB8AC3E}">
        <p14:creationId xmlns:p14="http://schemas.microsoft.com/office/powerpoint/2010/main" val="166356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baseline="30000" dirty="0" smtClean="0">
              <a:latin typeface="Arial"/>
              <a:cs typeface="Arial"/>
            </a:endParaRPr>
          </a:p>
          <a:p>
            <a:r>
              <a:rPr lang="en-US" baseline="30000" dirty="0" smtClean="0">
                <a:latin typeface="Arial"/>
                <a:cs typeface="Arial"/>
              </a:rPr>
              <a:t>Q: It’s been a tortuous year for the industry with the landslide in oil prices- what would you say are the key challenges the IOC’s are grappling with aside from the price ?</a:t>
            </a:r>
            <a:endParaRPr lang="en-US" baseline="30000" dirty="0">
              <a:latin typeface="Arial"/>
              <a:cs typeface="Arial"/>
            </a:endParaRPr>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21</a:t>
            </a:fld>
            <a:endParaRPr lang="en-US" altLang="en-US"/>
          </a:p>
        </p:txBody>
      </p:sp>
    </p:spTree>
    <p:extLst>
      <p:ext uri="{BB962C8B-B14F-4D97-AF65-F5344CB8AC3E}">
        <p14:creationId xmlns:p14="http://schemas.microsoft.com/office/powerpoint/2010/main" val="258538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22</a:t>
            </a:fld>
            <a:endParaRPr lang="en-US" altLang="en-US"/>
          </a:p>
        </p:txBody>
      </p:sp>
    </p:spTree>
    <p:extLst>
      <p:ext uri="{BB962C8B-B14F-4D97-AF65-F5344CB8AC3E}">
        <p14:creationId xmlns:p14="http://schemas.microsoft.com/office/powerpoint/2010/main" val="112810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23</a:t>
            </a:fld>
            <a:endParaRPr lang="en-US" altLang="en-US" dirty="0"/>
          </a:p>
        </p:txBody>
      </p:sp>
    </p:spTree>
    <p:extLst>
      <p:ext uri="{BB962C8B-B14F-4D97-AF65-F5344CB8AC3E}">
        <p14:creationId xmlns:p14="http://schemas.microsoft.com/office/powerpoint/2010/main" val="112810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600" baseline="30000" dirty="0" smtClean="0">
                <a:latin typeface="Arial"/>
                <a:cs typeface="Arial"/>
              </a:rPr>
              <a:t>Q: </a:t>
            </a:r>
            <a:r>
              <a:rPr lang="en-US" sz="1600" b="1" baseline="30000" dirty="0" smtClean="0">
                <a:latin typeface="Arial"/>
                <a:cs typeface="Arial"/>
              </a:rPr>
              <a:t>The subject that we are highlighting in today’s webinar is that the strategy of deploying megaprojects to chase volume growth is unsustainable as it has resulted in commercial failure even in a high price oil market. Tell me why you have come to this conclusion </a:t>
            </a:r>
          </a:p>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24</a:t>
            </a:fld>
            <a:endParaRPr lang="en-US" altLang="en-US" dirty="0"/>
          </a:p>
        </p:txBody>
      </p:sp>
    </p:spTree>
    <p:extLst>
      <p:ext uri="{BB962C8B-B14F-4D97-AF65-F5344CB8AC3E}">
        <p14:creationId xmlns:p14="http://schemas.microsoft.com/office/powerpoint/2010/main" val="166356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baseline="30000" dirty="0" smtClean="0">
              <a:latin typeface="Arial"/>
              <a:cs typeface="Arial"/>
            </a:endParaRPr>
          </a:p>
          <a:p>
            <a:r>
              <a:rPr lang="en-US" baseline="30000" dirty="0" smtClean="0">
                <a:latin typeface="Arial"/>
                <a:cs typeface="Arial"/>
              </a:rPr>
              <a:t>Q: It’s been a tortuous year for the industry with the landslide in oil prices- what would you say are the key challenges the IOC’s are grappling with aside from the price ?</a:t>
            </a:r>
            <a:endParaRPr lang="en-US" baseline="30000" dirty="0">
              <a:latin typeface="Arial"/>
              <a:cs typeface="Arial"/>
            </a:endParaRPr>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25</a:t>
            </a:fld>
            <a:endParaRPr lang="en-US" altLang="en-US"/>
          </a:p>
        </p:txBody>
      </p:sp>
    </p:spTree>
    <p:extLst>
      <p:ext uri="{BB962C8B-B14F-4D97-AF65-F5344CB8AC3E}">
        <p14:creationId xmlns:p14="http://schemas.microsoft.com/office/powerpoint/2010/main" val="258538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26</a:t>
            </a:fld>
            <a:endParaRPr lang="en-US" altLang="en-US"/>
          </a:p>
        </p:txBody>
      </p:sp>
    </p:spTree>
    <p:extLst>
      <p:ext uri="{BB962C8B-B14F-4D97-AF65-F5344CB8AC3E}">
        <p14:creationId xmlns:p14="http://schemas.microsoft.com/office/powerpoint/2010/main" val="126664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600" baseline="30000" dirty="0" smtClean="0">
                <a:latin typeface="Arial"/>
                <a:cs typeface="Arial"/>
              </a:rPr>
              <a:t>Q: </a:t>
            </a:r>
            <a:r>
              <a:rPr lang="en-US" sz="1600" b="1" baseline="30000" dirty="0" smtClean="0">
                <a:latin typeface="Arial"/>
                <a:cs typeface="Arial"/>
              </a:rPr>
              <a:t>The subject that we are highlighting in today’s webinar is that the strategy of deploying megaprojects to chase volume growth is unsustainable as it has resulted in commercial failure even in a high price oil market. Tell me why you have come to this conclusion </a:t>
            </a:r>
          </a:p>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3</a:t>
            </a:fld>
            <a:endParaRPr lang="en-US" altLang="en-US"/>
          </a:p>
        </p:txBody>
      </p:sp>
    </p:spTree>
    <p:extLst>
      <p:ext uri="{BB962C8B-B14F-4D97-AF65-F5344CB8AC3E}">
        <p14:creationId xmlns:p14="http://schemas.microsoft.com/office/powerpoint/2010/main" val="166356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600" baseline="30000" dirty="0" smtClean="0">
                <a:latin typeface="Arial"/>
                <a:cs typeface="Arial"/>
              </a:rPr>
              <a:t>Q: </a:t>
            </a:r>
            <a:r>
              <a:rPr lang="en-US" sz="1600" b="1" baseline="30000" dirty="0" smtClean="0">
                <a:latin typeface="Arial"/>
                <a:cs typeface="Arial"/>
              </a:rPr>
              <a:t>The subject that we are highlighting in today’s webinar is that the strategy of deploying megaprojects to chase volume growth is unsustainable as it has resulted in commercial failure even in a high price oil market. Tell me why you have come to this conclusion </a:t>
            </a:r>
          </a:p>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4</a:t>
            </a:fld>
            <a:endParaRPr lang="en-US" altLang="en-US"/>
          </a:p>
        </p:txBody>
      </p:sp>
    </p:spTree>
    <p:extLst>
      <p:ext uri="{BB962C8B-B14F-4D97-AF65-F5344CB8AC3E}">
        <p14:creationId xmlns:p14="http://schemas.microsoft.com/office/powerpoint/2010/main" val="166356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5</a:t>
            </a:fld>
            <a:endParaRPr lang="en-US" altLang="en-US"/>
          </a:p>
        </p:txBody>
      </p:sp>
    </p:spTree>
    <p:extLst>
      <p:ext uri="{BB962C8B-B14F-4D97-AF65-F5344CB8AC3E}">
        <p14:creationId xmlns:p14="http://schemas.microsoft.com/office/powerpoint/2010/main" val="290480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b="1" baseline="30000" dirty="0" smtClean="0">
              <a:latin typeface="Arial"/>
              <a:cs typeface="Arial"/>
            </a:endParaRPr>
          </a:p>
          <a:p>
            <a:r>
              <a:rPr lang="en-US" b="1" baseline="30000" dirty="0" smtClean="0">
                <a:latin typeface="Arial"/>
                <a:cs typeface="Arial"/>
              </a:rPr>
              <a:t>Q: Why has this outcome come about- what do you see as the key causal factors?</a:t>
            </a:r>
          </a:p>
          <a:p>
            <a:endParaRPr lang="en-US" sz="1200" b="0" i="0" u="none" strike="noStrike" kern="1200" baseline="0" dirty="0" smtClean="0">
              <a:solidFill>
                <a:schemeClr val="tx1"/>
              </a:solidFill>
              <a:latin typeface="Segoe UI"/>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8</a:t>
            </a:fld>
            <a:endParaRPr lang="en-US" altLang="en-US"/>
          </a:p>
        </p:txBody>
      </p:sp>
    </p:spTree>
    <p:extLst>
      <p:ext uri="{BB962C8B-B14F-4D97-AF65-F5344CB8AC3E}">
        <p14:creationId xmlns:p14="http://schemas.microsoft.com/office/powerpoint/2010/main" val="225074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b="1" baseline="30000" dirty="0" smtClean="0">
              <a:latin typeface="Arial"/>
              <a:cs typeface="Arial"/>
            </a:endParaRPr>
          </a:p>
          <a:p>
            <a:r>
              <a:rPr lang="en-US" b="1" baseline="30000" dirty="0" smtClean="0">
                <a:latin typeface="Arial"/>
                <a:cs typeface="Arial"/>
              </a:rPr>
              <a:t>Q: Why has this outcome come about- what do you see as the key causal factors?</a:t>
            </a:r>
          </a:p>
          <a:p>
            <a:endParaRPr lang="en-US" sz="1200" b="0" i="0" u="none" strike="noStrike" kern="1200" baseline="0" dirty="0" smtClean="0">
              <a:solidFill>
                <a:schemeClr val="tx1"/>
              </a:solidFill>
              <a:latin typeface="Segoe UI"/>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10</a:t>
            </a:fld>
            <a:endParaRPr lang="en-US" altLang="en-US"/>
          </a:p>
        </p:txBody>
      </p:sp>
    </p:spTree>
    <p:extLst>
      <p:ext uri="{BB962C8B-B14F-4D97-AF65-F5344CB8AC3E}">
        <p14:creationId xmlns:p14="http://schemas.microsoft.com/office/powerpoint/2010/main" val="192540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12</a:t>
            </a:fld>
            <a:endParaRPr lang="en-US" altLang="en-US"/>
          </a:p>
        </p:txBody>
      </p:sp>
    </p:spTree>
    <p:extLst>
      <p:ext uri="{BB962C8B-B14F-4D97-AF65-F5344CB8AC3E}">
        <p14:creationId xmlns:p14="http://schemas.microsoft.com/office/powerpoint/2010/main" val="126664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b="1" baseline="30000" dirty="0" smtClean="0">
              <a:latin typeface="Arial"/>
              <a:cs typeface="Arial"/>
            </a:endParaRPr>
          </a:p>
          <a:p>
            <a:r>
              <a:rPr lang="en-US" b="1" baseline="30000" dirty="0" smtClean="0">
                <a:latin typeface="Arial"/>
                <a:cs typeface="Arial"/>
              </a:rPr>
              <a:t>Q: Why has this outcome come about- what do you see as the key causal factors?</a:t>
            </a:r>
          </a:p>
          <a:p>
            <a:endParaRPr lang="en-US" sz="1200" b="0" i="0" u="none" strike="noStrike" kern="1200" baseline="0" dirty="0" smtClean="0">
              <a:solidFill>
                <a:schemeClr val="tx1"/>
              </a:solidFill>
              <a:latin typeface="Segoe UI"/>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17</a:t>
            </a:fld>
            <a:endParaRPr lang="en-US" altLang="en-US"/>
          </a:p>
        </p:txBody>
      </p:sp>
    </p:spTree>
    <p:extLst>
      <p:ext uri="{BB962C8B-B14F-4D97-AF65-F5344CB8AC3E}">
        <p14:creationId xmlns:p14="http://schemas.microsoft.com/office/powerpoint/2010/main" val="355810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baseline="30000" dirty="0" smtClean="0">
              <a:latin typeface="Arial"/>
              <a:cs typeface="Arial"/>
            </a:endParaRPr>
          </a:p>
          <a:p>
            <a:r>
              <a:rPr lang="en-US" baseline="30000" dirty="0" smtClean="0">
                <a:latin typeface="Arial"/>
                <a:cs typeface="Arial"/>
              </a:rPr>
              <a:t>Q: It’s been a tortuous year for the industry with the landslide in oil prices- what would you say are the key challenges the IOC’s are grappling with aside from the price ?</a:t>
            </a:r>
            <a:endParaRPr lang="en-US" baseline="30000" dirty="0">
              <a:latin typeface="Arial"/>
              <a:cs typeface="Arial"/>
            </a:endParaRPr>
          </a:p>
        </p:txBody>
      </p:sp>
      <p:sp>
        <p:nvSpPr>
          <p:cNvPr id="4" name="Slide Number Placeholder 3"/>
          <p:cNvSpPr>
            <a:spLocks noGrp="1"/>
          </p:cNvSpPr>
          <p:nvPr>
            <p:ph type="sldNum" sz="quarter" idx="10"/>
          </p:nvPr>
        </p:nvSpPr>
        <p:spPr/>
        <p:txBody>
          <a:bodyPr/>
          <a:lstStyle/>
          <a:p>
            <a:fld id="{6B00E35C-B821-48DC-9EC5-0F2A934319B4}" type="slidenum">
              <a:rPr lang="en-US" altLang="en-US" smtClean="0"/>
              <a:pPr/>
              <a:t>18</a:t>
            </a:fld>
            <a:endParaRPr lang="en-US" altLang="en-US"/>
          </a:p>
        </p:txBody>
      </p:sp>
    </p:spTree>
    <p:extLst>
      <p:ext uri="{BB962C8B-B14F-4D97-AF65-F5344CB8AC3E}">
        <p14:creationId xmlns:p14="http://schemas.microsoft.com/office/powerpoint/2010/main" val="67048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White-02">
    <p:spTree>
      <p:nvGrpSpPr>
        <p:cNvPr id="1" name=""/>
        <p:cNvGrpSpPr/>
        <p:nvPr/>
      </p:nvGrpSpPr>
      <p:grpSpPr>
        <a:xfrm>
          <a:off x="0" y="0"/>
          <a:ext cx="0" cy="0"/>
          <a:chOff x="0" y="0"/>
          <a:chExt cx="0" cy="0"/>
        </a:xfrm>
      </p:grpSpPr>
      <p:pic>
        <p:nvPicPr>
          <p:cNvPr id="6" name="Picture 4" descr="ProCon-Logo-Grey-SMALL-02.png"/>
          <p:cNvPicPr>
            <a:picLocks noChangeAspect="1"/>
          </p:cNvPicPr>
          <p:nvPr userDrawn="1"/>
        </p:nvPicPr>
        <p:blipFill>
          <a:blip r:embed="rId2" cstate="email">
            <a:biLevel thresh="75000"/>
            <a:extLst>
              <a:ext uri="{28A0092B-C50C-407E-A947-70E740481C1C}">
                <a14:useLocalDpi xmlns:a14="http://schemas.microsoft.com/office/drawing/2010/main"/>
              </a:ext>
            </a:extLst>
          </a:blip>
          <a:srcRect/>
          <a:stretch>
            <a:fillRect/>
          </a:stretch>
        </p:blipFill>
        <p:spPr bwMode="auto">
          <a:xfrm>
            <a:off x="8729183" y="6387095"/>
            <a:ext cx="908050" cy="1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16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White-02">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2212" y="2163650"/>
            <a:ext cx="3353789" cy="4705495"/>
          </a:xfrm>
          <a:prstGeom prst="rect">
            <a:avLst/>
          </a:prstGeom>
        </p:spPr>
      </p:pic>
      <p:sp>
        <p:nvSpPr>
          <p:cNvPr id="16" name="Title 1"/>
          <p:cNvSpPr>
            <a:spLocks noGrp="1"/>
          </p:cNvSpPr>
          <p:nvPr>
            <p:ph type="ctrTitle" hasCustomPrompt="1"/>
          </p:nvPr>
        </p:nvSpPr>
        <p:spPr>
          <a:xfrm>
            <a:off x="434667" y="2974197"/>
            <a:ext cx="5290131" cy="1423697"/>
          </a:xfrm>
          <a:prstGeom prst="rect">
            <a:avLst/>
          </a:prstGeom>
        </p:spPr>
        <p:txBody>
          <a:bodyPr wrap="square" lIns="0" tIns="0" rIns="0" bIns="0" anchor="b" anchorCtr="0">
            <a:noAutofit/>
          </a:bodyPr>
          <a:lstStyle>
            <a:lvl1pPr algn="l">
              <a:defRPr sz="3300" b="1" i="0" baseline="0">
                <a:solidFill>
                  <a:schemeClr val="tx1">
                    <a:lumMod val="85000"/>
                    <a:lumOff val="15000"/>
                  </a:schemeClr>
                </a:solidFill>
                <a:latin typeface="Segoe UI"/>
              </a:defRPr>
            </a:lvl1pPr>
          </a:lstStyle>
          <a:p>
            <a:r>
              <a:rPr lang="en-GB" dirty="0" smtClean="0"/>
              <a:t>Main Heading here</a:t>
            </a:r>
            <a:endParaRPr lang="en-US" dirty="0"/>
          </a:p>
        </p:txBody>
      </p:sp>
      <p:sp>
        <p:nvSpPr>
          <p:cNvPr id="17" name="Subtitle 2"/>
          <p:cNvSpPr>
            <a:spLocks noGrp="1"/>
          </p:cNvSpPr>
          <p:nvPr>
            <p:ph type="subTitle" idx="1" hasCustomPrompt="1"/>
          </p:nvPr>
        </p:nvSpPr>
        <p:spPr>
          <a:xfrm>
            <a:off x="434668" y="4477100"/>
            <a:ext cx="5290132" cy="682125"/>
          </a:xfrm>
          <a:prstGeom prst="rect">
            <a:avLst/>
          </a:prstGeom>
        </p:spPr>
        <p:txBody>
          <a:bodyPr wrap="square" lIns="0" tIns="0" rIns="0" bIns="0">
            <a:noAutofit/>
          </a:bodyPr>
          <a:lstStyle>
            <a:lvl1pPr marL="0" indent="0" algn="l">
              <a:buNone/>
              <a:defRPr lang="en-US" sz="2100" b="0" i="0" baseline="0" dirty="0">
                <a:solidFill>
                  <a:schemeClr val="accent1"/>
                </a:solidFill>
                <a:latin typeface="Segoe UI"/>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GB" dirty="0" smtClean="0"/>
              <a:t>Subtitle here</a:t>
            </a:r>
            <a:endParaRPr lang="en-US" dirty="0"/>
          </a:p>
        </p:txBody>
      </p:sp>
      <p:pic>
        <p:nvPicPr>
          <p:cNvPr id="6" name="Picture 4" descr="ProCon-Logo-Grey-SMALL-02.png"/>
          <p:cNvPicPr>
            <a:picLocks noChangeAspect="1"/>
          </p:cNvPicPr>
          <p:nvPr userDrawn="1"/>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8729183" y="6387095"/>
            <a:ext cx="908050" cy="1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0"/>
          </p:nvPr>
        </p:nvSpPr>
        <p:spPr>
          <a:xfrm>
            <a:off x="268770" y="6531346"/>
            <a:ext cx="4173895" cy="241300"/>
          </a:xfrm>
          <a:prstGeom prst="rect">
            <a:avLst/>
          </a:prstGeom>
        </p:spPr>
        <p:txBody>
          <a:bodyPr lIns="0" tIns="0" rIns="0" bIns="0" anchor="ctr"/>
          <a:lstStyle>
            <a:lvl1pPr fontAlgn="auto">
              <a:spcBef>
                <a:spcPts val="0"/>
              </a:spcBef>
              <a:spcAft>
                <a:spcPts val="0"/>
              </a:spcAft>
              <a:defRPr sz="800" baseline="0">
                <a:solidFill>
                  <a:schemeClr val="bg1">
                    <a:lumMod val="50000"/>
                  </a:schemeClr>
                </a:solidFill>
                <a:latin typeface="Segoe UI"/>
                <a:ea typeface="+mn-ea"/>
                <a:cs typeface="+mn-cs"/>
              </a:defRPr>
            </a:lvl1pPr>
          </a:lstStyle>
          <a:p>
            <a:pPr>
              <a:defRPr/>
            </a:pPr>
            <a:r>
              <a:rPr lang="en-GB" smtClean="0"/>
              <a:t>Five Key Actions For Efficiency  WEBINAR   |   Copyright © 2016 8over8</a:t>
            </a:r>
            <a:endParaRPr lang="en-US" dirty="0"/>
          </a:p>
        </p:txBody>
      </p:sp>
      <p:sp>
        <p:nvSpPr>
          <p:cNvPr id="11" name="Slide Number Placeholder 6"/>
          <p:cNvSpPr>
            <a:spLocks noGrp="1"/>
          </p:cNvSpPr>
          <p:nvPr>
            <p:ph type="sldNum" sz="quarter" idx="14"/>
          </p:nvPr>
        </p:nvSpPr>
        <p:spPr>
          <a:xfrm>
            <a:off x="4099984" y="6569447"/>
            <a:ext cx="342680" cy="241300"/>
          </a:xfrm>
          <a:prstGeom prst="rect">
            <a:avLst/>
          </a:prstGeom>
        </p:spPr>
        <p:txBody>
          <a:bodyPr vert="horz" wrap="square" lIns="107287" tIns="53643" rIns="107287" bIns="53643" numCol="1" anchor="t" anchorCtr="0" compatLnSpc="1">
            <a:prstTxWarp prst="textNoShape">
              <a:avLst/>
            </a:prstTxWarp>
          </a:bodyPr>
          <a:lstStyle>
            <a:lvl1pPr>
              <a:defRPr sz="800">
                <a:solidFill>
                  <a:schemeClr val="bg1">
                    <a:lumMod val="50000"/>
                  </a:schemeClr>
                </a:solidFill>
                <a:latin typeface="Segoe UI" panose="020B0502040204020203" pitchFamily="34" charset="0"/>
              </a:defRPr>
            </a:lvl1pPr>
          </a:lstStyle>
          <a:p>
            <a:fld id="{7F643DDC-0169-4161-994D-2AF0B77A064B}" type="slidenum">
              <a:rPr lang="en-US" altLang="en-US" smtClean="0"/>
              <a:pPr/>
              <a:t>‹#›</a:t>
            </a:fld>
            <a:endParaRPr lang="en-US" altLang="en-US" dirty="0"/>
          </a:p>
        </p:txBody>
      </p:sp>
    </p:spTree>
    <p:extLst>
      <p:ext uri="{BB962C8B-B14F-4D97-AF65-F5344CB8AC3E}">
        <p14:creationId xmlns:p14="http://schemas.microsoft.com/office/powerpoint/2010/main" val="347329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Cover-Green">
    <p:bg>
      <p:bgPr>
        <a:solidFill>
          <a:srgbClr val="D0DD2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3388" y="2965730"/>
            <a:ext cx="5290611" cy="1423697"/>
          </a:xfrm>
          <a:prstGeom prst="rect">
            <a:avLst/>
          </a:prstGeom>
        </p:spPr>
        <p:txBody>
          <a:bodyPr wrap="square" lIns="0" tIns="0" rIns="0" bIns="0" anchor="b" anchorCtr="0">
            <a:noAutofit/>
          </a:bodyPr>
          <a:lstStyle>
            <a:lvl1pPr algn="l">
              <a:defRPr sz="3300" b="1" i="0" baseline="0">
                <a:solidFill>
                  <a:schemeClr val="tx1">
                    <a:lumMod val="85000"/>
                    <a:lumOff val="15000"/>
                  </a:schemeClr>
                </a:solidFill>
                <a:latin typeface="Segoe UI"/>
              </a:defRPr>
            </a:lvl1pPr>
          </a:lstStyle>
          <a:p>
            <a:r>
              <a:rPr lang="en-GB" dirty="0" smtClean="0"/>
              <a:t>Main Heading here</a:t>
            </a:r>
            <a:endParaRPr lang="en-US" dirty="0"/>
          </a:p>
        </p:txBody>
      </p:sp>
      <p:sp>
        <p:nvSpPr>
          <p:cNvPr id="3" name="Subtitle 2"/>
          <p:cNvSpPr>
            <a:spLocks noGrp="1"/>
          </p:cNvSpPr>
          <p:nvPr>
            <p:ph type="subTitle" idx="1" hasCustomPrompt="1"/>
          </p:nvPr>
        </p:nvSpPr>
        <p:spPr>
          <a:xfrm>
            <a:off x="433389" y="4468634"/>
            <a:ext cx="5290612" cy="682125"/>
          </a:xfrm>
          <a:prstGeom prst="rect">
            <a:avLst/>
          </a:prstGeom>
        </p:spPr>
        <p:txBody>
          <a:bodyPr wrap="square" lIns="0" tIns="0" rIns="0" bIns="0">
            <a:noAutofit/>
          </a:bodyPr>
          <a:lstStyle>
            <a:lvl1pPr marL="0" indent="0" algn="l">
              <a:buNone/>
              <a:defRPr lang="en-US" sz="2100" b="0" i="0" baseline="0" dirty="0">
                <a:solidFill>
                  <a:schemeClr val="bg1"/>
                </a:solidFill>
                <a:latin typeface="Segoe UI"/>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GB" dirty="0" smtClean="0"/>
              <a:t>Subtitle here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1058" y="-3161"/>
            <a:ext cx="3998515" cy="5485373"/>
          </a:xfrm>
          <a:prstGeom prst="rect">
            <a:avLst/>
          </a:prstGeom>
        </p:spPr>
      </p:pic>
    </p:spTree>
    <p:extLst>
      <p:ext uri="{BB962C8B-B14F-4D97-AF65-F5344CB8AC3E}">
        <p14:creationId xmlns:p14="http://schemas.microsoft.com/office/powerpoint/2010/main" val="373144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95300" y="6356354"/>
            <a:ext cx="2311400" cy="365125"/>
          </a:xfrm>
          <a:prstGeom prst="rect">
            <a:avLst/>
          </a:prstGeom>
        </p:spPr>
        <p:txBody>
          <a:bodyPr lIns="107287" tIns="53643" rIns="107287" bIns="53643"/>
          <a:lstStyle/>
          <a:p>
            <a:endParaRPr lang="en-US">
              <a:solidFill>
                <a:prstClr val="black">
                  <a:tint val="75000"/>
                </a:prstClr>
              </a:solidFill>
            </a:endParaRPr>
          </a:p>
        </p:txBody>
      </p:sp>
      <p:sp>
        <p:nvSpPr>
          <p:cNvPr id="4" name="Footer Placeholder 3"/>
          <p:cNvSpPr>
            <a:spLocks noGrp="1"/>
          </p:cNvSpPr>
          <p:nvPr>
            <p:ph type="ftr" sz="quarter" idx="11"/>
          </p:nvPr>
        </p:nvSpPr>
        <p:spPr>
          <a:xfrm>
            <a:off x="3384551" y="6356354"/>
            <a:ext cx="3136900" cy="365125"/>
          </a:xfrm>
          <a:prstGeom prst="rect">
            <a:avLst/>
          </a:prstGeom>
        </p:spPr>
        <p:txBody>
          <a:bodyPr lIns="107287" tIns="53643" rIns="107287" bIns="53643"/>
          <a:lstStyle/>
          <a:p>
            <a:r>
              <a:rPr lang="en-GB" smtClean="0">
                <a:solidFill>
                  <a:prstClr val="black">
                    <a:tint val="75000"/>
                  </a:prstClr>
                </a:solidFill>
              </a:rPr>
              <a:t>Five Key Actions For Efficiency  WEBINAR   |   Copyright © 2016 8over8</a:t>
            </a:r>
            <a:endParaRPr lang="en-US">
              <a:solidFill>
                <a:prstClr val="black">
                  <a:tint val="75000"/>
                </a:prstClr>
              </a:solidFill>
            </a:endParaRPr>
          </a:p>
        </p:txBody>
      </p:sp>
      <p:sp>
        <p:nvSpPr>
          <p:cNvPr id="5" name="Slide Number Placeholder 4"/>
          <p:cNvSpPr>
            <a:spLocks noGrp="1"/>
          </p:cNvSpPr>
          <p:nvPr>
            <p:ph type="sldNum" sz="quarter" idx="12"/>
          </p:nvPr>
        </p:nvSpPr>
        <p:spPr>
          <a:xfrm>
            <a:off x="7099302" y="6356354"/>
            <a:ext cx="2311400" cy="365125"/>
          </a:xfrm>
          <a:prstGeom prst="rect">
            <a:avLst/>
          </a:prstGeom>
        </p:spPr>
        <p:txBody>
          <a:bodyPr lIns="107287" tIns="53643" rIns="107287" bIns="53643"/>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95301" y="274642"/>
            <a:ext cx="8915401" cy="715961"/>
          </a:xfrm>
          <a:prstGeom prst="rect">
            <a:avLst/>
          </a:prstGeom>
        </p:spPr>
        <p:txBody>
          <a:bodyPr lIns="107287" tIns="53643" rIns="107287" bIns="53643">
            <a:normAutofit/>
          </a:bodyPr>
          <a:lstStyle>
            <a:lvl1pPr algn="l">
              <a:defRPr sz="3300">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18576401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ck-Cover-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1058" y="-3161"/>
            <a:ext cx="3998515" cy="5485373"/>
          </a:xfrm>
          <a:prstGeom prst="rect">
            <a:avLst/>
          </a:prstGeom>
        </p:spPr>
      </p:pic>
    </p:spTree>
    <p:extLst>
      <p:ext uri="{BB962C8B-B14F-4D97-AF65-F5344CB8AC3E}">
        <p14:creationId xmlns:p14="http://schemas.microsoft.com/office/powerpoint/2010/main" val="425950906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Cover-Green">
    <p:bg>
      <p:bgPr>
        <a:solidFill>
          <a:srgbClr val="D0DD2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1058" y="-3161"/>
            <a:ext cx="3998515" cy="5485373"/>
          </a:xfrm>
          <a:prstGeom prst="rect">
            <a:avLst/>
          </a:prstGeom>
        </p:spPr>
      </p:pic>
    </p:spTree>
    <p:extLst>
      <p:ext uri="{BB962C8B-B14F-4D97-AF65-F5344CB8AC3E}">
        <p14:creationId xmlns:p14="http://schemas.microsoft.com/office/powerpoint/2010/main" val="42595090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Cover-Green">
    <p:bg>
      <p:bgPr>
        <a:solidFill>
          <a:srgbClr val="D0DD2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3388" y="2965730"/>
            <a:ext cx="5290611" cy="1423697"/>
          </a:xfrm>
          <a:prstGeom prst="rect">
            <a:avLst/>
          </a:prstGeom>
        </p:spPr>
        <p:txBody>
          <a:bodyPr wrap="square" lIns="0" tIns="0" rIns="0" bIns="0" anchor="b" anchorCtr="0">
            <a:noAutofit/>
          </a:bodyPr>
          <a:lstStyle>
            <a:lvl1pPr algn="l">
              <a:defRPr sz="3300" b="1" i="0" baseline="0">
                <a:solidFill>
                  <a:schemeClr val="tx1">
                    <a:lumMod val="85000"/>
                    <a:lumOff val="15000"/>
                  </a:schemeClr>
                </a:solidFill>
                <a:latin typeface="Segoe UI"/>
              </a:defRPr>
            </a:lvl1pPr>
          </a:lstStyle>
          <a:p>
            <a:r>
              <a:rPr lang="en-GB" dirty="0" smtClean="0"/>
              <a:t>Main Heading here</a:t>
            </a:r>
            <a:endParaRPr lang="en-US" dirty="0"/>
          </a:p>
        </p:txBody>
      </p:sp>
      <p:sp>
        <p:nvSpPr>
          <p:cNvPr id="3" name="Subtitle 2"/>
          <p:cNvSpPr>
            <a:spLocks noGrp="1"/>
          </p:cNvSpPr>
          <p:nvPr>
            <p:ph type="subTitle" idx="1" hasCustomPrompt="1"/>
          </p:nvPr>
        </p:nvSpPr>
        <p:spPr>
          <a:xfrm>
            <a:off x="433389" y="4468634"/>
            <a:ext cx="5290612" cy="682125"/>
          </a:xfrm>
          <a:prstGeom prst="rect">
            <a:avLst/>
          </a:prstGeom>
        </p:spPr>
        <p:txBody>
          <a:bodyPr wrap="square" lIns="0" tIns="0" rIns="0" bIns="0">
            <a:noAutofit/>
          </a:bodyPr>
          <a:lstStyle>
            <a:lvl1pPr marL="0" indent="0" algn="l">
              <a:buNone/>
              <a:defRPr lang="en-US" sz="2100" b="0" i="0" baseline="0" dirty="0">
                <a:solidFill>
                  <a:schemeClr val="bg1"/>
                </a:solidFill>
                <a:latin typeface="Segoe UI"/>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GB" dirty="0" smtClean="0"/>
              <a:t>Subtitle here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1058" y="-3161"/>
            <a:ext cx="3998515" cy="5485373"/>
          </a:xfrm>
          <a:prstGeom prst="rect">
            <a:avLst/>
          </a:prstGeom>
        </p:spPr>
      </p:pic>
    </p:spTree>
    <p:extLst>
      <p:ext uri="{BB962C8B-B14F-4D97-AF65-F5344CB8AC3E}">
        <p14:creationId xmlns:p14="http://schemas.microsoft.com/office/powerpoint/2010/main" val="373144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nternal-Page-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770" y="231555"/>
            <a:ext cx="6934876" cy="1038941"/>
          </a:xfrm>
          <a:prstGeom prst="rect">
            <a:avLst/>
          </a:prstGeom>
        </p:spPr>
        <p:txBody>
          <a:bodyPr lIns="0" tIns="0" rIns="0" bIns="0" anchor="b" anchorCtr="0"/>
          <a:lstStyle>
            <a:lvl1pPr algn="l">
              <a:defRPr sz="3300" b="0">
                <a:solidFill>
                  <a:srgbClr val="56A3D9"/>
                </a:solidFill>
                <a:latin typeface="Segoe UI"/>
              </a:defRPr>
            </a:lvl1pPr>
          </a:lstStyle>
          <a:p>
            <a:r>
              <a:rPr lang="en-GB" dirty="0" smtClean="0"/>
              <a:t>Heading here</a:t>
            </a:r>
            <a:endParaRPr lang="en-US" dirty="0"/>
          </a:p>
        </p:txBody>
      </p:sp>
      <p:sp>
        <p:nvSpPr>
          <p:cNvPr id="14" name="Footer Placeholder 4"/>
          <p:cNvSpPr>
            <a:spLocks noGrp="1"/>
          </p:cNvSpPr>
          <p:nvPr>
            <p:ph type="ftr" sz="quarter" idx="10"/>
          </p:nvPr>
        </p:nvSpPr>
        <p:spPr>
          <a:xfrm>
            <a:off x="268770" y="6531346"/>
            <a:ext cx="4173895" cy="241300"/>
          </a:xfrm>
          <a:prstGeom prst="rect">
            <a:avLst/>
          </a:prstGeom>
        </p:spPr>
        <p:txBody>
          <a:bodyPr lIns="0" tIns="0" rIns="0" bIns="0" anchor="ctr"/>
          <a:lstStyle>
            <a:lvl1pPr fontAlgn="auto">
              <a:spcBef>
                <a:spcPts val="0"/>
              </a:spcBef>
              <a:spcAft>
                <a:spcPts val="0"/>
              </a:spcAft>
              <a:defRPr sz="800" baseline="0">
                <a:solidFill>
                  <a:schemeClr val="bg1">
                    <a:lumMod val="50000"/>
                  </a:schemeClr>
                </a:solidFill>
                <a:latin typeface="Segoe UI"/>
                <a:ea typeface="+mn-ea"/>
                <a:cs typeface="+mn-cs"/>
              </a:defRPr>
            </a:lvl1pPr>
          </a:lstStyle>
          <a:p>
            <a:pPr>
              <a:defRPr/>
            </a:pPr>
            <a:r>
              <a:rPr lang="en-GB" smtClean="0"/>
              <a:t>Five Key Actions For Efficiency  WEBINAR   |   Copyright © 2016 8over8</a:t>
            </a:r>
            <a:endParaRPr lang="en-US" dirty="0"/>
          </a:p>
        </p:txBody>
      </p:sp>
      <p:sp>
        <p:nvSpPr>
          <p:cNvPr id="17" name="Content Placeholder 16"/>
          <p:cNvSpPr>
            <a:spLocks noGrp="1"/>
          </p:cNvSpPr>
          <p:nvPr>
            <p:ph sz="quarter" idx="11"/>
          </p:nvPr>
        </p:nvSpPr>
        <p:spPr>
          <a:xfrm>
            <a:off x="268769" y="1429980"/>
            <a:ext cx="9368464" cy="4939071"/>
          </a:xfrm>
          <a:prstGeom prst="rect">
            <a:avLst/>
          </a:prstGeom>
        </p:spPr>
        <p:txBody>
          <a:bodyPr lIns="107287" tIns="53643" rIns="107287" bIns="53643"/>
          <a:lstStyle>
            <a:lvl1pPr>
              <a:defRPr sz="1900"/>
            </a:lvl1pPr>
            <a:lvl2pPr>
              <a:defRPr sz="1600"/>
            </a:lvl2pPr>
            <a:lvl3pPr>
              <a:defRPr sz="1400"/>
            </a:lvl3pPr>
            <a:lvl4pPr>
              <a:defRPr sz="1300"/>
            </a:lvl4pPr>
            <a:lvl5pPr>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6"/>
          <p:cNvSpPr>
            <a:spLocks noGrp="1"/>
          </p:cNvSpPr>
          <p:nvPr>
            <p:ph type="sldNum" sz="quarter" idx="14"/>
          </p:nvPr>
        </p:nvSpPr>
        <p:spPr>
          <a:xfrm>
            <a:off x="4099984" y="6569447"/>
            <a:ext cx="342680" cy="241300"/>
          </a:xfrm>
          <a:prstGeom prst="rect">
            <a:avLst/>
          </a:prstGeom>
        </p:spPr>
        <p:txBody>
          <a:bodyPr vert="horz" wrap="square" lIns="107287" tIns="53643" rIns="107287" bIns="53643" numCol="1" anchor="t" anchorCtr="0" compatLnSpc="1">
            <a:prstTxWarp prst="textNoShape">
              <a:avLst/>
            </a:prstTxWarp>
          </a:bodyPr>
          <a:lstStyle>
            <a:lvl1pPr>
              <a:defRPr sz="800">
                <a:solidFill>
                  <a:schemeClr val="bg1">
                    <a:lumMod val="50000"/>
                  </a:schemeClr>
                </a:solidFill>
                <a:latin typeface="Segoe UI" panose="020B0502040204020203" pitchFamily="34" charset="0"/>
              </a:defRPr>
            </a:lvl1pPr>
          </a:lstStyle>
          <a:p>
            <a:fld id="{7F643DDC-0169-4161-994D-2AF0B77A064B}" type="slidenum">
              <a:rPr lang="en-US" altLang="en-US" smtClean="0"/>
              <a:pPr/>
              <a:t>‹#›</a:t>
            </a:fld>
            <a:endParaRPr lang="en-US" altLang="en-US" dirty="0"/>
          </a:p>
        </p:txBody>
      </p:sp>
      <p:pic>
        <p:nvPicPr>
          <p:cNvPr id="6" name="Picture 4" descr="ProCon-Logo-Grey-SMALL-02.png"/>
          <p:cNvPicPr>
            <a:picLocks noChangeAspect="1"/>
          </p:cNvPicPr>
          <p:nvPr userDrawn="1"/>
        </p:nvPicPr>
        <p:blipFill>
          <a:blip r:embed="rId2" cstate="email">
            <a:biLevel thresh="75000"/>
            <a:extLst>
              <a:ext uri="{28A0092B-C50C-407E-A947-70E740481C1C}">
                <a14:useLocalDpi xmlns:a14="http://schemas.microsoft.com/office/drawing/2010/main"/>
              </a:ext>
            </a:extLst>
          </a:blip>
          <a:srcRect/>
          <a:stretch>
            <a:fillRect/>
          </a:stretch>
        </p:blipFill>
        <p:spPr bwMode="auto">
          <a:xfrm>
            <a:off x="8744415" y="6510921"/>
            <a:ext cx="955602" cy="20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22431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White-02">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2212" y="2163650"/>
            <a:ext cx="3353789" cy="4705495"/>
          </a:xfrm>
          <a:prstGeom prst="rect">
            <a:avLst/>
          </a:prstGeom>
        </p:spPr>
      </p:pic>
      <p:sp>
        <p:nvSpPr>
          <p:cNvPr id="16" name="Title 1"/>
          <p:cNvSpPr>
            <a:spLocks noGrp="1"/>
          </p:cNvSpPr>
          <p:nvPr>
            <p:ph type="ctrTitle" hasCustomPrompt="1"/>
          </p:nvPr>
        </p:nvSpPr>
        <p:spPr>
          <a:xfrm>
            <a:off x="434667" y="2974197"/>
            <a:ext cx="5290131" cy="1423697"/>
          </a:xfrm>
          <a:prstGeom prst="rect">
            <a:avLst/>
          </a:prstGeom>
        </p:spPr>
        <p:txBody>
          <a:bodyPr wrap="square" lIns="0" tIns="0" rIns="0" bIns="0" anchor="b" anchorCtr="0">
            <a:noAutofit/>
          </a:bodyPr>
          <a:lstStyle>
            <a:lvl1pPr algn="l">
              <a:defRPr sz="3300" b="1" i="0" baseline="0">
                <a:solidFill>
                  <a:schemeClr val="tx1">
                    <a:lumMod val="85000"/>
                    <a:lumOff val="15000"/>
                  </a:schemeClr>
                </a:solidFill>
                <a:latin typeface="Segoe UI"/>
              </a:defRPr>
            </a:lvl1pPr>
          </a:lstStyle>
          <a:p>
            <a:r>
              <a:rPr lang="en-GB" dirty="0" smtClean="0"/>
              <a:t>Main Heading here</a:t>
            </a:r>
            <a:endParaRPr lang="en-US" dirty="0"/>
          </a:p>
        </p:txBody>
      </p:sp>
      <p:sp>
        <p:nvSpPr>
          <p:cNvPr id="17" name="Subtitle 2"/>
          <p:cNvSpPr>
            <a:spLocks noGrp="1"/>
          </p:cNvSpPr>
          <p:nvPr>
            <p:ph type="subTitle" idx="1" hasCustomPrompt="1"/>
          </p:nvPr>
        </p:nvSpPr>
        <p:spPr>
          <a:xfrm>
            <a:off x="434668" y="4477100"/>
            <a:ext cx="5290132" cy="682125"/>
          </a:xfrm>
          <a:prstGeom prst="rect">
            <a:avLst/>
          </a:prstGeom>
        </p:spPr>
        <p:txBody>
          <a:bodyPr wrap="square" lIns="0" tIns="0" rIns="0" bIns="0">
            <a:noAutofit/>
          </a:bodyPr>
          <a:lstStyle>
            <a:lvl1pPr marL="0" indent="0" algn="l">
              <a:buNone/>
              <a:defRPr lang="en-US" sz="2100" b="0" i="0" baseline="0" dirty="0">
                <a:solidFill>
                  <a:schemeClr val="accent1"/>
                </a:solidFill>
                <a:latin typeface="Segoe UI"/>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GB" dirty="0" smtClean="0"/>
              <a:t>Subtitle here</a:t>
            </a:r>
            <a:endParaRPr lang="en-US" dirty="0"/>
          </a:p>
        </p:txBody>
      </p:sp>
      <p:pic>
        <p:nvPicPr>
          <p:cNvPr id="6" name="Picture 4" descr="ProCon-Logo-Grey-SMALL-02.png"/>
          <p:cNvPicPr>
            <a:picLocks noChangeAspect="1"/>
          </p:cNvPicPr>
          <p:nvPr userDrawn="1"/>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8729183" y="6387095"/>
            <a:ext cx="908050" cy="1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0"/>
          </p:nvPr>
        </p:nvSpPr>
        <p:spPr>
          <a:xfrm>
            <a:off x="268770" y="6531346"/>
            <a:ext cx="4173895" cy="241300"/>
          </a:xfrm>
          <a:prstGeom prst="rect">
            <a:avLst/>
          </a:prstGeom>
        </p:spPr>
        <p:txBody>
          <a:bodyPr lIns="0" tIns="0" rIns="0" bIns="0" anchor="ctr"/>
          <a:lstStyle>
            <a:lvl1pPr fontAlgn="auto">
              <a:spcBef>
                <a:spcPts val="0"/>
              </a:spcBef>
              <a:spcAft>
                <a:spcPts val="0"/>
              </a:spcAft>
              <a:defRPr sz="800" baseline="0">
                <a:solidFill>
                  <a:schemeClr val="bg1">
                    <a:lumMod val="50000"/>
                  </a:schemeClr>
                </a:solidFill>
                <a:latin typeface="Segoe UI"/>
                <a:ea typeface="+mn-ea"/>
                <a:cs typeface="+mn-cs"/>
              </a:defRPr>
            </a:lvl1pPr>
          </a:lstStyle>
          <a:p>
            <a:pPr>
              <a:defRPr/>
            </a:pPr>
            <a:r>
              <a:rPr lang="en-GB" smtClean="0"/>
              <a:t>Five Key Actions For Efficiency  WEBINAR   |   Copyright © 2016 8over8</a:t>
            </a:r>
            <a:endParaRPr lang="en-US" dirty="0"/>
          </a:p>
        </p:txBody>
      </p:sp>
      <p:sp>
        <p:nvSpPr>
          <p:cNvPr id="11" name="Slide Number Placeholder 6"/>
          <p:cNvSpPr>
            <a:spLocks noGrp="1"/>
          </p:cNvSpPr>
          <p:nvPr>
            <p:ph type="sldNum" sz="quarter" idx="14"/>
          </p:nvPr>
        </p:nvSpPr>
        <p:spPr>
          <a:xfrm>
            <a:off x="4099984" y="6569447"/>
            <a:ext cx="342680" cy="241300"/>
          </a:xfrm>
          <a:prstGeom prst="rect">
            <a:avLst/>
          </a:prstGeom>
        </p:spPr>
        <p:txBody>
          <a:bodyPr vert="horz" wrap="square" lIns="107287" tIns="53643" rIns="107287" bIns="53643" numCol="1" anchor="t" anchorCtr="0" compatLnSpc="1">
            <a:prstTxWarp prst="textNoShape">
              <a:avLst/>
            </a:prstTxWarp>
          </a:bodyPr>
          <a:lstStyle>
            <a:lvl1pPr>
              <a:defRPr sz="800">
                <a:solidFill>
                  <a:schemeClr val="bg1">
                    <a:lumMod val="50000"/>
                  </a:schemeClr>
                </a:solidFill>
                <a:latin typeface="Segoe UI" panose="020B0502040204020203" pitchFamily="34" charset="0"/>
              </a:defRPr>
            </a:lvl1pPr>
          </a:lstStyle>
          <a:p>
            <a:fld id="{7F643DDC-0169-4161-994D-2AF0B77A064B}" type="slidenum">
              <a:rPr lang="en-US" altLang="en-US" smtClean="0"/>
              <a:pPr/>
              <a:t>‹#›</a:t>
            </a:fld>
            <a:endParaRPr lang="en-US" altLang="en-US" dirty="0"/>
          </a:p>
        </p:txBody>
      </p:sp>
    </p:spTree>
    <p:extLst>
      <p:ext uri="{BB962C8B-B14F-4D97-AF65-F5344CB8AC3E}">
        <p14:creationId xmlns:p14="http://schemas.microsoft.com/office/powerpoint/2010/main" val="347329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8770" y="6540871"/>
            <a:ext cx="4351451" cy="241300"/>
          </a:xfrm>
        </p:spPr>
        <p:txBody>
          <a:bodyPr/>
          <a:lstStyle/>
          <a:p>
            <a:pPr>
              <a:defRPr/>
            </a:pPr>
            <a:r>
              <a:rPr lang="en-GB" smtClean="0"/>
              <a:t>Five Key Actions For Efficiency  WEBINAR   |   Copyright © 2016 8over8</a:t>
            </a:r>
            <a:endParaRPr lang="en-US" dirty="0"/>
          </a:p>
        </p:txBody>
      </p:sp>
      <p:sp>
        <p:nvSpPr>
          <p:cNvPr id="4" name="Slide Number Placeholder 3"/>
          <p:cNvSpPr>
            <a:spLocks noGrp="1"/>
          </p:cNvSpPr>
          <p:nvPr>
            <p:ph type="sldNum" sz="quarter" idx="11"/>
          </p:nvPr>
        </p:nvSpPr>
        <p:spPr/>
        <p:txBody>
          <a:bodyPr/>
          <a:lstStyle/>
          <a:p>
            <a:fld id="{7F643DDC-0169-4161-994D-2AF0B77A064B}" type="slidenum">
              <a:rPr lang="en-US" altLang="en-US" smtClean="0"/>
              <a:pPr/>
              <a:t>‹#›</a:t>
            </a:fld>
            <a:endParaRPr lang="en-US" altLang="en-US" dirty="0"/>
          </a:p>
        </p:txBody>
      </p:sp>
      <p:pic>
        <p:nvPicPr>
          <p:cNvPr id="5" name="Picture 4"/>
          <p:cNvPicPr>
            <a:picLocks noChangeAspect="1"/>
          </p:cNvPicPr>
          <p:nvPr userDrawn="1"/>
        </p:nvPicPr>
        <p:blipFill>
          <a:blip r:embed="rId2"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6191250" y="1"/>
            <a:ext cx="3714750" cy="5292268"/>
          </a:xfrm>
          <a:prstGeom prst="rect">
            <a:avLst/>
          </a:prstGeom>
        </p:spPr>
      </p:pic>
      <p:sp>
        <p:nvSpPr>
          <p:cNvPr id="7" name="Content Placeholder 6"/>
          <p:cNvSpPr>
            <a:spLocks noGrp="1"/>
          </p:cNvSpPr>
          <p:nvPr>
            <p:ph sz="quarter" idx="12"/>
          </p:nvPr>
        </p:nvSpPr>
        <p:spPr>
          <a:xfrm>
            <a:off x="268288" y="2514600"/>
            <a:ext cx="5076825" cy="3623733"/>
          </a:xfrm>
          <a:prstGeom prst="rect">
            <a:avLst/>
          </a:prstGeom>
        </p:spPr>
        <p:txBody>
          <a:bodyPr lIns="107287" tIns="53643" rIns="107287" bIns="53643"/>
          <a:lstStyle>
            <a:lvl1pPr marL="335270" indent="-335270">
              <a:buClr>
                <a:schemeClr val="accent1"/>
              </a:buClr>
              <a:buFont typeface="Arial" panose="020B0604020202020204" pitchFamily="34" charset="0"/>
              <a:buChar char="•"/>
              <a:defRPr sz="2100"/>
            </a:lvl1pPr>
            <a:lvl2pPr marL="871703" indent="-335270">
              <a:buClr>
                <a:schemeClr val="accent1"/>
              </a:buClr>
              <a:buFont typeface="Arial" panose="020B0604020202020204" pitchFamily="34" charset="0"/>
              <a:buChar char="•"/>
              <a:defRPr sz="1900"/>
            </a:lvl2pPr>
            <a:lvl3pPr marL="1408136" indent="-335270">
              <a:buClr>
                <a:schemeClr val="accent1"/>
              </a:buClr>
              <a:buFont typeface="Arial" panose="020B0604020202020204" pitchFamily="34" charset="0"/>
              <a:buChar char="•"/>
              <a:defRPr sz="1600"/>
            </a:lvl3pPr>
            <a:lvl4pPr marL="1810461" indent="-201162">
              <a:buClr>
                <a:schemeClr val="accent1"/>
              </a:buClr>
              <a:buFont typeface="Arial" panose="020B0604020202020204" pitchFamily="34" charset="0"/>
              <a:buChar char="•"/>
              <a:defRPr sz="1400"/>
            </a:lvl4pPr>
            <a:lvl5pPr marL="2346893" indent="-201162">
              <a:buClr>
                <a:schemeClr val="accent1"/>
              </a:buClr>
              <a:buFont typeface="Arial" panose="020B0604020202020204"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268770" y="1429095"/>
            <a:ext cx="5722985" cy="901013"/>
          </a:xfrm>
          <a:prstGeom prst="rect">
            <a:avLst/>
          </a:prstGeom>
        </p:spPr>
        <p:txBody>
          <a:bodyPr lIns="107287" tIns="53643" rIns="107287" bIns="53643"/>
          <a:lstStyle>
            <a:lvl1pPr algn="l">
              <a:defRPr sz="3300">
                <a:solidFill>
                  <a:schemeClr val="accent1"/>
                </a:solidFill>
              </a:defRPr>
            </a:lvl1pPr>
          </a:lstStyle>
          <a:p>
            <a:r>
              <a:rPr lang="en-US" smtClean="0"/>
              <a:t>Click to edit Master title style</a:t>
            </a:r>
            <a:endParaRPr lang="en-US"/>
          </a:p>
        </p:txBody>
      </p:sp>
      <p:pic>
        <p:nvPicPr>
          <p:cNvPr id="10" name="Picture 4" descr="ProCon-Logo-Grey-SMALL-02.png"/>
          <p:cNvPicPr>
            <a:picLocks noChangeAspect="1"/>
          </p:cNvPicPr>
          <p:nvPr userDrawn="1"/>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7970351" y="437056"/>
            <a:ext cx="1325056" cy="28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09734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ernal-Page-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770" y="231555"/>
            <a:ext cx="6934876" cy="1038941"/>
          </a:xfrm>
          <a:prstGeom prst="rect">
            <a:avLst/>
          </a:prstGeom>
        </p:spPr>
        <p:txBody>
          <a:bodyPr lIns="0" tIns="0" rIns="0" bIns="0" anchor="b" anchorCtr="0"/>
          <a:lstStyle>
            <a:lvl1pPr algn="l">
              <a:defRPr sz="3300" b="0">
                <a:solidFill>
                  <a:srgbClr val="56A3D9"/>
                </a:solidFill>
                <a:latin typeface="Segoe UI"/>
              </a:defRPr>
            </a:lvl1pPr>
          </a:lstStyle>
          <a:p>
            <a:r>
              <a:rPr lang="en-GB" dirty="0" smtClean="0"/>
              <a:t>Heading here</a:t>
            </a:r>
            <a:endParaRPr lang="en-US" dirty="0"/>
          </a:p>
        </p:txBody>
      </p:sp>
      <p:sp>
        <p:nvSpPr>
          <p:cNvPr id="14" name="Footer Placeholder 4"/>
          <p:cNvSpPr>
            <a:spLocks noGrp="1"/>
          </p:cNvSpPr>
          <p:nvPr>
            <p:ph type="ftr" sz="quarter" idx="10"/>
          </p:nvPr>
        </p:nvSpPr>
        <p:spPr>
          <a:xfrm>
            <a:off x="268770" y="6531346"/>
            <a:ext cx="4173895" cy="241300"/>
          </a:xfrm>
          <a:prstGeom prst="rect">
            <a:avLst/>
          </a:prstGeom>
        </p:spPr>
        <p:txBody>
          <a:bodyPr lIns="0" tIns="0" rIns="0" bIns="0" anchor="ctr"/>
          <a:lstStyle>
            <a:lvl1pPr fontAlgn="auto">
              <a:spcBef>
                <a:spcPts val="0"/>
              </a:spcBef>
              <a:spcAft>
                <a:spcPts val="0"/>
              </a:spcAft>
              <a:defRPr sz="800" baseline="0">
                <a:solidFill>
                  <a:schemeClr val="bg1">
                    <a:lumMod val="50000"/>
                  </a:schemeClr>
                </a:solidFill>
                <a:latin typeface="Segoe UI"/>
                <a:ea typeface="+mn-ea"/>
                <a:cs typeface="+mn-cs"/>
              </a:defRPr>
            </a:lvl1pPr>
          </a:lstStyle>
          <a:p>
            <a:pPr>
              <a:defRPr/>
            </a:pPr>
            <a:r>
              <a:rPr lang="en-GB" smtClean="0"/>
              <a:t>Five Key Actions For Efficiency  WEBINAR   |   Copyright © 2016 8over8</a:t>
            </a:r>
            <a:endParaRPr lang="en-US" dirty="0"/>
          </a:p>
        </p:txBody>
      </p:sp>
      <p:sp>
        <p:nvSpPr>
          <p:cNvPr id="17" name="Content Placeholder 16"/>
          <p:cNvSpPr>
            <a:spLocks noGrp="1"/>
          </p:cNvSpPr>
          <p:nvPr>
            <p:ph sz="quarter" idx="11"/>
          </p:nvPr>
        </p:nvSpPr>
        <p:spPr>
          <a:xfrm>
            <a:off x="268769" y="1429980"/>
            <a:ext cx="9368464" cy="4939071"/>
          </a:xfrm>
          <a:prstGeom prst="rect">
            <a:avLst/>
          </a:prstGeom>
        </p:spPr>
        <p:txBody>
          <a:bodyPr lIns="107287" tIns="53643" rIns="107287" bIns="53643"/>
          <a:lstStyle>
            <a:lvl1pPr>
              <a:defRPr sz="1900"/>
            </a:lvl1pPr>
            <a:lvl2pPr>
              <a:defRPr sz="1600"/>
            </a:lvl2pPr>
            <a:lvl3pPr>
              <a:defRPr sz="1400"/>
            </a:lvl3pPr>
            <a:lvl4pPr>
              <a:defRPr sz="1300"/>
            </a:lvl4pPr>
            <a:lvl5pPr>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6"/>
          <p:cNvSpPr>
            <a:spLocks noGrp="1"/>
          </p:cNvSpPr>
          <p:nvPr>
            <p:ph type="sldNum" sz="quarter" idx="14"/>
          </p:nvPr>
        </p:nvSpPr>
        <p:spPr>
          <a:xfrm>
            <a:off x="4099984" y="6569447"/>
            <a:ext cx="342680" cy="241300"/>
          </a:xfrm>
          <a:prstGeom prst="rect">
            <a:avLst/>
          </a:prstGeom>
        </p:spPr>
        <p:txBody>
          <a:bodyPr vert="horz" wrap="square" lIns="107287" tIns="53643" rIns="107287" bIns="53643" numCol="1" anchor="t" anchorCtr="0" compatLnSpc="1">
            <a:prstTxWarp prst="textNoShape">
              <a:avLst/>
            </a:prstTxWarp>
          </a:bodyPr>
          <a:lstStyle>
            <a:lvl1pPr>
              <a:defRPr sz="800">
                <a:solidFill>
                  <a:schemeClr val="bg1">
                    <a:lumMod val="50000"/>
                  </a:schemeClr>
                </a:solidFill>
                <a:latin typeface="Segoe UI" panose="020B0502040204020203" pitchFamily="34" charset="0"/>
              </a:defRPr>
            </a:lvl1pPr>
          </a:lstStyle>
          <a:p>
            <a:fld id="{7F643DDC-0169-4161-994D-2AF0B77A064B}" type="slidenum">
              <a:rPr lang="en-US" altLang="en-US" smtClean="0"/>
              <a:pPr/>
              <a:t>‹#›</a:t>
            </a:fld>
            <a:endParaRPr lang="en-US" altLang="en-US" dirty="0"/>
          </a:p>
        </p:txBody>
      </p:sp>
      <p:pic>
        <p:nvPicPr>
          <p:cNvPr id="6" name="Picture 4" descr="ProCon-Logo-Grey-SMALL-02.png"/>
          <p:cNvPicPr>
            <a:picLocks noChangeAspect="1"/>
          </p:cNvPicPr>
          <p:nvPr userDrawn="1"/>
        </p:nvPicPr>
        <p:blipFill>
          <a:blip r:embed="rId2" cstate="email">
            <a:biLevel thresh="75000"/>
            <a:extLst>
              <a:ext uri="{28A0092B-C50C-407E-A947-70E740481C1C}">
                <a14:useLocalDpi xmlns:a14="http://schemas.microsoft.com/office/drawing/2010/main"/>
              </a:ext>
            </a:extLst>
          </a:blip>
          <a:srcRect/>
          <a:stretch>
            <a:fillRect/>
          </a:stretch>
        </p:blipFill>
        <p:spPr bwMode="auto">
          <a:xfrm>
            <a:off x="8744415" y="6510921"/>
            <a:ext cx="955602" cy="20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22431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theme" Target="../theme/theme3.xml"/><Relationship Id="rId6" Type="http://schemas.openxmlformats.org/officeDocument/2006/relationships/image" Target="../media/image6.png"/><Relationship Id="rId7"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4" name="TextBox 3"/>
          <p:cNvSpPr txBox="1"/>
          <p:nvPr userDrawn="1"/>
        </p:nvSpPr>
        <p:spPr>
          <a:xfrm>
            <a:off x="215695" y="6323985"/>
            <a:ext cx="4248047" cy="338554"/>
          </a:xfrm>
          <a:prstGeom prst="rect">
            <a:avLst/>
          </a:prstGeom>
          <a:noFill/>
        </p:spPr>
        <p:txBody>
          <a:bodyPr wrap="square" rtlCol="0">
            <a:spAutoFit/>
          </a:bodyPr>
          <a:lstStyle/>
          <a:p>
            <a:r>
              <a:rPr lang="en-US" sz="1600" b="1" dirty="0" smtClean="0">
                <a:solidFill>
                  <a:schemeClr val="bg2">
                    <a:lumMod val="10000"/>
                  </a:schemeClr>
                </a:solidFill>
                <a:latin typeface="Arial"/>
                <a:cs typeface="Arial"/>
              </a:rPr>
              <a:t>CARBURY CONSULTING</a:t>
            </a:r>
            <a:endParaRPr lang="en-US" sz="1600" b="1" dirty="0">
              <a:solidFill>
                <a:schemeClr val="bg2">
                  <a:lumMod val="10000"/>
                </a:schemeClr>
              </a:solidFill>
              <a:latin typeface="Arial"/>
              <a:cs typeface="Arial"/>
            </a:endParaRPr>
          </a:p>
        </p:txBody>
      </p:sp>
    </p:spTree>
    <p:extLst>
      <p:ext uri="{BB962C8B-B14F-4D97-AF65-F5344CB8AC3E}">
        <p14:creationId xmlns:p14="http://schemas.microsoft.com/office/powerpoint/2010/main" val="978045763"/>
      </p:ext>
    </p:extLst>
  </p:cSld>
  <p:clrMap bg1="lt1" tx1="dk1" bg2="lt2" tx2="dk2" accent1="accent1" accent2="accent2" accent3="accent3" accent4="accent4" accent5="accent5" accent6="accent6" hlink="hlink" folHlink="folHlink"/>
  <p:sldLayoutIdLst>
    <p:sldLayoutId id="2147484100" r:id="rId1"/>
    <p:sldLayoutId id="2147484122" r:id="rId2"/>
    <p:sldLayoutId id="2147484129" r:id="rId3"/>
  </p:sldLayoutIdLst>
  <p:hf sldNum="0" hdr="0" dt="0"/>
  <p:txStyles>
    <p:titleStyle>
      <a:lvl1pPr algn="l" defTabSz="536433" rtl="0" eaLnBrk="1" fontAlgn="base" hangingPunct="1">
        <a:spcBef>
          <a:spcPct val="0"/>
        </a:spcBef>
        <a:spcAft>
          <a:spcPct val="0"/>
        </a:spcAft>
        <a:defRPr sz="3200" kern="1200">
          <a:solidFill>
            <a:schemeClr val="tx1"/>
          </a:solidFill>
          <a:latin typeface="Arial"/>
          <a:ea typeface="ＭＳ Ｐゴシック" charset="0"/>
          <a:cs typeface="Arial"/>
        </a:defRPr>
      </a:lvl1pPr>
      <a:lvl2pPr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2pPr>
      <a:lvl3pPr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3pPr>
      <a:lvl4pPr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4pPr>
      <a:lvl5pPr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5pPr>
      <a:lvl6pPr marL="536433"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6pPr>
      <a:lvl7pPr marL="1072866"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7pPr>
      <a:lvl8pPr marL="1609298"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8pPr>
      <a:lvl9pPr marL="2145731" algn="ctr" defTabSz="536433" rtl="0" eaLnBrk="1" fontAlgn="base" hangingPunct="1">
        <a:spcBef>
          <a:spcPct val="0"/>
        </a:spcBef>
        <a:spcAft>
          <a:spcPct val="0"/>
        </a:spcAft>
        <a:defRPr sz="5200">
          <a:solidFill>
            <a:schemeClr val="tx1"/>
          </a:solidFill>
          <a:latin typeface="Calibri" charset="0"/>
          <a:ea typeface="ＭＳ Ｐゴシック" charset="0"/>
          <a:cs typeface="ＭＳ Ｐゴシック" charset="0"/>
        </a:defRPr>
      </a:lvl9pPr>
    </p:titleStyle>
    <p:bodyStyle>
      <a:lvl1pPr marL="402325" indent="-402325" algn="l" defTabSz="536433" rtl="0" eaLnBrk="1" fontAlgn="base" hangingPunct="1">
        <a:spcBef>
          <a:spcPct val="20000"/>
        </a:spcBef>
        <a:spcAft>
          <a:spcPct val="0"/>
        </a:spcAft>
        <a:buFont typeface="Arial" panose="020B0604020202020204" pitchFamily="34" charset="0"/>
        <a:buChar char="•"/>
        <a:defRPr sz="3800" kern="1200">
          <a:solidFill>
            <a:schemeClr val="tx1"/>
          </a:solidFill>
          <a:latin typeface="+mn-lt"/>
          <a:ea typeface="ＭＳ Ｐゴシック" charset="0"/>
          <a:cs typeface="ＭＳ Ｐゴシック" charset="0"/>
        </a:defRPr>
      </a:lvl1pPr>
      <a:lvl2pPr marL="871703" indent="-335270" algn="l" defTabSz="53643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ＭＳ Ｐゴシック" charset="0"/>
          <a:cs typeface="+mn-cs"/>
        </a:defRPr>
      </a:lvl2pPr>
      <a:lvl3pPr marL="1341082" indent="-268216" algn="l" defTabSz="536433"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3pPr>
      <a:lvl4pPr marL="1877515" indent="-268216" algn="l" defTabSz="536433"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ＭＳ Ｐゴシック" charset="0"/>
          <a:cs typeface="+mn-cs"/>
        </a:defRPr>
      </a:lvl4pPr>
      <a:lvl5pPr marL="2413947" indent="-268216" algn="l" defTabSz="536433"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ＭＳ Ｐゴシック" charset="0"/>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8over8-Logo-Light-Blu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66511" y="1365816"/>
            <a:ext cx="3004143" cy="66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3586" y="6326086"/>
            <a:ext cx="5406065" cy="354555"/>
          </a:xfrm>
          <a:prstGeom prst="rect">
            <a:avLst/>
          </a:prstGeom>
        </p:spPr>
        <p:txBody>
          <a:bodyPr wrap="square" lIns="107287" tIns="53643" rIns="107287" bIns="53643">
            <a:spAutoFit/>
          </a:bodyPr>
          <a:lstStyle/>
          <a:p>
            <a:pPr marL="208613" marR="0" indent="0" algn="l" defTabSz="536433" rtl="0" eaLnBrk="1" fontAlgn="base" latinLnBrk="0" hangingPunct="1">
              <a:lnSpc>
                <a:spcPct val="100000"/>
              </a:lnSpc>
              <a:spcBef>
                <a:spcPct val="0"/>
              </a:spcBef>
              <a:spcAft>
                <a:spcPct val="0"/>
              </a:spcAft>
              <a:buClrTx/>
              <a:buSzTx/>
              <a:buFontTx/>
              <a:buNone/>
              <a:tabLst/>
              <a:defRPr/>
            </a:pPr>
            <a:r>
              <a:rPr lang="en-GB" sz="800" dirty="0" smtClean="0">
                <a:solidFill>
                  <a:schemeClr val="accent3">
                    <a:lumMod val="50000"/>
                  </a:schemeClr>
                </a:solidFill>
                <a:latin typeface="+mj-lt"/>
              </a:rPr>
              <a:t>© 2016 8over8,</a:t>
            </a:r>
            <a:r>
              <a:rPr lang="en-GB" sz="800" baseline="0" dirty="0" smtClean="0">
                <a:solidFill>
                  <a:schemeClr val="accent3">
                    <a:lumMod val="50000"/>
                  </a:schemeClr>
                </a:solidFill>
                <a:latin typeface="+mj-lt"/>
              </a:rPr>
              <a:t> an AVEVA Group company.</a:t>
            </a:r>
            <a:r>
              <a:rPr lang="en-GB" sz="800" dirty="0" smtClean="0">
                <a:solidFill>
                  <a:schemeClr val="accent3">
                    <a:lumMod val="50000"/>
                  </a:schemeClr>
                </a:solidFill>
                <a:latin typeface="+mj-lt"/>
              </a:rPr>
              <a:t> All rights reserved. All trademarks herein are the property of their respective owners. 8over8 and the 8over8 logo are trademarks of 8over8.  </a:t>
            </a:r>
            <a:endParaRPr lang="en-GB" sz="800" dirty="0">
              <a:solidFill>
                <a:schemeClr val="accent3">
                  <a:lumMod val="50000"/>
                </a:schemeClr>
              </a:solidFill>
              <a:latin typeface="+mj-lt"/>
            </a:endParaRPr>
          </a:p>
        </p:txBody>
      </p:sp>
      <p:pic>
        <p:nvPicPr>
          <p:cNvPr id="4" name="Picture 4" descr="ProCon-Logo-Grey.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597263" y="6082747"/>
            <a:ext cx="1924597" cy="41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79941"/>
      </p:ext>
    </p:extLst>
  </p:cSld>
  <p:clrMap bg1="lt1" tx1="dk1" bg2="lt2" tx2="dk2" accent1="accent1" accent2="accent2" accent3="accent3" accent4="accent4" accent5="accent5" accent6="accent6" hlink="hlink" folHlink="folHlink"/>
  <p:sldLayoutIdLst>
    <p:sldLayoutId id="2147484094" r:id="rId1"/>
    <p:sldLayoutId id="2147484125" r:id="rId2"/>
    <p:sldLayoutId id="2147484126" r:id="rId3"/>
    <p:sldLayoutId id="2147484127" r:id="rId4"/>
  </p:sldLayoutIdLst>
  <p:timing>
    <p:tnLst>
      <p:par>
        <p:cTn xmlns:p14="http://schemas.microsoft.com/office/powerpoint/2010/main" id="1" dur="indefinite" restart="never" nodeType="tmRoot"/>
      </p:par>
    </p:tnLst>
  </p:timing>
  <p:hf sldNum="0" hdr="0" dt="0"/>
  <p:txStyles>
    <p:titleStyle>
      <a:lvl1pPr algn="ctr" defTabSz="536433" rtl="0" eaLnBrk="0" fontAlgn="base" hangingPunct="0">
        <a:spcBef>
          <a:spcPct val="0"/>
        </a:spcBef>
        <a:spcAft>
          <a:spcPct val="0"/>
        </a:spcAft>
        <a:defRPr sz="5200" kern="1200">
          <a:solidFill>
            <a:schemeClr val="tx1"/>
          </a:solidFill>
          <a:latin typeface="+mj-lt"/>
          <a:ea typeface="ＭＳ Ｐゴシック" charset="0"/>
          <a:cs typeface="ＭＳ Ｐゴシック" charset="0"/>
        </a:defRPr>
      </a:lvl1pPr>
      <a:lvl2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2pPr>
      <a:lvl3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3pPr>
      <a:lvl4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4pPr>
      <a:lvl5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5pPr>
      <a:lvl6pPr marL="536433"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6pPr>
      <a:lvl7pPr marL="1072866"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7pPr>
      <a:lvl8pPr marL="1609298"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8pPr>
      <a:lvl9pPr marL="2145731"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9pPr>
    </p:titleStyle>
    <p:bodyStyle>
      <a:lvl1pPr marL="402325" indent="-402325" algn="l" defTabSz="536433" rtl="0" eaLnBrk="0" fontAlgn="base" hangingPunct="0">
        <a:spcBef>
          <a:spcPct val="20000"/>
        </a:spcBef>
        <a:spcAft>
          <a:spcPct val="0"/>
        </a:spcAft>
        <a:buFont typeface="Arial" panose="020B0604020202020204" pitchFamily="34" charset="0"/>
        <a:buChar char="•"/>
        <a:defRPr sz="3800" kern="1200">
          <a:solidFill>
            <a:schemeClr val="tx1"/>
          </a:solidFill>
          <a:latin typeface="+mn-lt"/>
          <a:ea typeface="ＭＳ Ｐゴシック" charset="0"/>
          <a:cs typeface="ＭＳ Ｐゴシック" charset="0"/>
        </a:defRPr>
      </a:lvl1pPr>
      <a:lvl2pPr marL="871703" indent="-335270" algn="l" defTabSz="53643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ＭＳ Ｐゴシック" charset="0"/>
          <a:cs typeface="+mn-cs"/>
        </a:defRPr>
      </a:lvl2pPr>
      <a:lvl3pPr marL="1341082" indent="-268216" algn="l" defTabSz="53643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3pPr>
      <a:lvl4pPr marL="1877515" indent="-268216" algn="l" defTabSz="53643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charset="0"/>
          <a:cs typeface="+mn-cs"/>
        </a:defRPr>
      </a:lvl4pPr>
      <a:lvl5pPr marL="2413947" indent="-268216" algn="l" defTabSz="53643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charset="0"/>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Footer-Green-01.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 y="6421877"/>
            <a:ext cx="4536810" cy="43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68770" y="6569447"/>
            <a:ext cx="3905124" cy="241300"/>
          </a:xfrm>
          <a:prstGeom prst="rect">
            <a:avLst/>
          </a:prstGeom>
        </p:spPr>
        <p:txBody>
          <a:bodyPr lIns="0" tIns="0" rIns="0" bIns="0" anchor="ctr"/>
          <a:lstStyle>
            <a:lvl1pPr fontAlgn="auto">
              <a:spcBef>
                <a:spcPts val="0"/>
              </a:spcBef>
              <a:spcAft>
                <a:spcPts val="0"/>
              </a:spcAft>
              <a:defRPr sz="800" baseline="0">
                <a:solidFill>
                  <a:schemeClr val="bg1">
                    <a:lumMod val="50000"/>
                  </a:schemeClr>
                </a:solidFill>
                <a:latin typeface="Segoe UI"/>
                <a:ea typeface="+mn-ea"/>
                <a:cs typeface="+mn-cs"/>
              </a:defRPr>
            </a:lvl1pPr>
          </a:lstStyle>
          <a:p>
            <a:pPr>
              <a:defRPr/>
            </a:pPr>
            <a:r>
              <a:rPr lang="en-GB" smtClean="0"/>
              <a:t>Five Key Actions For Efficiency  WEBINAR   |   Copyright © 2016 8over8</a:t>
            </a:r>
            <a:endParaRPr lang="en-US" dirty="0"/>
          </a:p>
        </p:txBody>
      </p:sp>
      <p:sp>
        <p:nvSpPr>
          <p:cNvPr id="6" name="Slide Number Placeholder 6"/>
          <p:cNvSpPr>
            <a:spLocks noGrp="1"/>
          </p:cNvSpPr>
          <p:nvPr>
            <p:ph type="sldNum" sz="quarter" idx="4"/>
          </p:nvPr>
        </p:nvSpPr>
        <p:spPr>
          <a:xfrm>
            <a:off x="4099984" y="6569447"/>
            <a:ext cx="342680" cy="241300"/>
          </a:xfrm>
          <a:prstGeom prst="rect">
            <a:avLst/>
          </a:prstGeom>
        </p:spPr>
        <p:txBody>
          <a:bodyPr vert="horz" wrap="square" lIns="107287" tIns="53643" rIns="107287" bIns="53643" numCol="1" anchor="t" anchorCtr="0" compatLnSpc="1">
            <a:prstTxWarp prst="textNoShape">
              <a:avLst/>
            </a:prstTxWarp>
          </a:bodyPr>
          <a:lstStyle>
            <a:lvl1pPr>
              <a:defRPr sz="800">
                <a:solidFill>
                  <a:schemeClr val="bg1">
                    <a:lumMod val="50000"/>
                  </a:schemeClr>
                </a:solidFill>
                <a:latin typeface="Segoe UI" panose="020B0502040204020203" pitchFamily="34" charset="0"/>
              </a:defRPr>
            </a:lvl1pPr>
          </a:lstStyle>
          <a:p>
            <a:fld id="{7F643DDC-0169-4161-994D-2AF0B77A064B}" type="slidenum">
              <a:rPr lang="en-US" altLang="en-US" smtClean="0"/>
              <a:pPr/>
              <a:t>‹#›</a:t>
            </a:fld>
            <a:endParaRPr lang="en-US" altLang="en-US" dirty="0"/>
          </a:p>
        </p:txBody>
      </p:sp>
      <p:pic>
        <p:nvPicPr>
          <p:cNvPr id="10" name="Picture 9" descr="8over8-Logo-Light-Blue.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8309798" y="415826"/>
            <a:ext cx="1379509" cy="3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066293"/>
      </p:ext>
    </p:extLst>
  </p:cSld>
  <p:clrMap bg1="lt1" tx1="dk1" bg2="lt2" tx2="dk2" accent1="accent1" accent2="accent2" accent3="accent3" accent4="accent4" accent5="accent5" accent6="accent6" hlink="hlink" folHlink="folHlink"/>
  <p:sldLayoutIdLst>
    <p:sldLayoutId id="2147484101" r:id="rId1"/>
    <p:sldLayoutId id="2147484000" r:id="rId2"/>
    <p:sldLayoutId id="2147484123" r:id="rId3"/>
    <p:sldLayoutId id="2147484124" r:id="rId4"/>
  </p:sldLayoutIdLst>
  <p:timing>
    <p:tnLst>
      <p:par>
        <p:cTn xmlns:p14="http://schemas.microsoft.com/office/powerpoint/2010/main" id="1" dur="indefinite" restart="never" nodeType="tmRoot"/>
      </p:par>
    </p:tnLst>
  </p:timing>
  <p:hf sldNum="0" hdr="0" dt="0"/>
  <p:txStyles>
    <p:titleStyle>
      <a:lvl1pPr algn="ctr" defTabSz="536433" rtl="0" eaLnBrk="0" fontAlgn="base" hangingPunct="0">
        <a:spcBef>
          <a:spcPct val="0"/>
        </a:spcBef>
        <a:spcAft>
          <a:spcPct val="0"/>
        </a:spcAft>
        <a:defRPr sz="5200" kern="1200">
          <a:solidFill>
            <a:schemeClr val="tx1"/>
          </a:solidFill>
          <a:latin typeface="+mj-lt"/>
          <a:ea typeface="ＭＳ Ｐゴシック" charset="0"/>
          <a:cs typeface="ＭＳ Ｐゴシック" charset="0"/>
        </a:defRPr>
      </a:lvl1pPr>
      <a:lvl2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2pPr>
      <a:lvl3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3pPr>
      <a:lvl4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4pPr>
      <a:lvl5pPr algn="ctr" defTabSz="536433" rtl="0" eaLnBrk="0" fontAlgn="base" hangingPunct="0">
        <a:spcBef>
          <a:spcPct val="0"/>
        </a:spcBef>
        <a:spcAft>
          <a:spcPct val="0"/>
        </a:spcAft>
        <a:defRPr sz="5200">
          <a:solidFill>
            <a:schemeClr val="tx1"/>
          </a:solidFill>
          <a:latin typeface="Calibri" charset="0"/>
          <a:ea typeface="ＭＳ Ｐゴシック" charset="0"/>
          <a:cs typeface="ＭＳ Ｐゴシック" charset="0"/>
        </a:defRPr>
      </a:lvl5pPr>
      <a:lvl6pPr marL="536433"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6pPr>
      <a:lvl7pPr marL="1072866"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7pPr>
      <a:lvl8pPr marL="1609298"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8pPr>
      <a:lvl9pPr marL="2145731" algn="ctr" defTabSz="536433" rtl="0" fontAlgn="base">
        <a:spcBef>
          <a:spcPct val="0"/>
        </a:spcBef>
        <a:spcAft>
          <a:spcPct val="0"/>
        </a:spcAft>
        <a:defRPr sz="5200">
          <a:solidFill>
            <a:schemeClr val="tx1"/>
          </a:solidFill>
          <a:latin typeface="Calibri" charset="0"/>
          <a:ea typeface="ＭＳ Ｐゴシック" charset="0"/>
          <a:cs typeface="ＭＳ Ｐゴシック" charset="0"/>
        </a:defRPr>
      </a:lvl9pPr>
    </p:titleStyle>
    <p:bodyStyle>
      <a:lvl1pPr marL="402325" indent="-402325" algn="l" defTabSz="536433" rtl="0" eaLnBrk="0" fontAlgn="base" hangingPunct="0">
        <a:spcBef>
          <a:spcPct val="20000"/>
        </a:spcBef>
        <a:spcAft>
          <a:spcPct val="0"/>
        </a:spcAft>
        <a:buFont typeface="Arial" panose="020B0604020202020204" pitchFamily="34" charset="0"/>
        <a:buChar char="•"/>
        <a:defRPr sz="3800" kern="1200">
          <a:solidFill>
            <a:schemeClr val="tx1"/>
          </a:solidFill>
          <a:latin typeface="+mn-lt"/>
          <a:ea typeface="ＭＳ Ｐゴシック" charset="0"/>
          <a:cs typeface="ＭＳ Ｐゴシック" charset="0"/>
        </a:defRPr>
      </a:lvl1pPr>
      <a:lvl2pPr marL="871703" indent="-335270" algn="l" defTabSz="53643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ＭＳ Ｐゴシック" charset="0"/>
          <a:cs typeface="+mn-cs"/>
        </a:defRPr>
      </a:lvl2pPr>
      <a:lvl3pPr marL="1341082" indent="-268216" algn="l" defTabSz="53643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3pPr>
      <a:lvl4pPr marL="1877515" indent="-268216" algn="l" defTabSz="53643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charset="0"/>
          <a:cs typeface="+mn-cs"/>
        </a:defRPr>
      </a:lvl4pPr>
      <a:lvl5pPr marL="2413947" indent="-268216" algn="l" defTabSz="53643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charset="0"/>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8.png"/><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3.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hyperlink" Target="http://www.arxiv.org" TargetMode="External"/><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99584" y="5244939"/>
            <a:ext cx="8182002" cy="916385"/>
          </a:xfrm>
          <a:prstGeom prst="rect">
            <a:avLst/>
          </a:prstGeom>
        </p:spPr>
        <p:txBody>
          <a:bodyPr/>
          <a:lstStyle/>
          <a:p>
            <a:pPr marL="0" indent="0">
              <a:buNone/>
            </a:pPr>
            <a:r>
              <a:rPr lang="en-US" sz="2300" b="1" dirty="0" smtClean="0">
                <a:solidFill>
                  <a:schemeClr val="tx1">
                    <a:lumMod val="75000"/>
                  </a:schemeClr>
                </a:solidFill>
              </a:rPr>
              <a:t>Harry Benham</a:t>
            </a:r>
          </a:p>
          <a:p>
            <a:pPr marL="0" indent="0">
              <a:buNone/>
            </a:pPr>
            <a:r>
              <a:rPr lang="en-US" sz="2000" b="1" dirty="0" smtClean="0">
                <a:solidFill>
                  <a:schemeClr val="tx1">
                    <a:lumMod val="75000"/>
                  </a:schemeClr>
                </a:solidFill>
              </a:rPr>
              <a:t>AVEVA Catalyst for Change: New Orleans, Oct 2016</a:t>
            </a:r>
            <a:endParaRPr lang="en-US" sz="2000" b="1" dirty="0">
              <a:solidFill>
                <a:schemeClr val="tx1">
                  <a:lumMod val="75000"/>
                </a:schemeClr>
              </a:solidFill>
            </a:endParaRPr>
          </a:p>
        </p:txBody>
      </p:sp>
      <p:pic>
        <p:nvPicPr>
          <p:cNvPr id="7" name="Picture 6" descr="CC WP Cover 4.jpg"/>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99584" y="541905"/>
            <a:ext cx="9253737" cy="4674814"/>
          </a:xfrm>
          <a:prstGeom prst="rect">
            <a:avLst/>
          </a:prstGeom>
        </p:spPr>
      </p:pic>
      <p:sp>
        <p:nvSpPr>
          <p:cNvPr id="9" name="Rectangle 8"/>
          <p:cNvSpPr/>
          <p:nvPr/>
        </p:nvSpPr>
        <p:spPr>
          <a:xfrm>
            <a:off x="2374686" y="2801652"/>
            <a:ext cx="5258523" cy="423271"/>
          </a:xfrm>
          <a:prstGeom prst="rect">
            <a:avLst/>
          </a:prstGeom>
          <a:solidFill>
            <a:schemeClr val="bg1">
              <a:lumMod val="85000"/>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374688" y="3224923"/>
            <a:ext cx="3911065" cy="383950"/>
          </a:xfrm>
          <a:prstGeom prst="rect">
            <a:avLst/>
          </a:prstGeom>
          <a:solidFill>
            <a:schemeClr val="bg1">
              <a:lumMod val="85000"/>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374690" y="3648194"/>
            <a:ext cx="2211717" cy="383950"/>
          </a:xfrm>
          <a:prstGeom prst="rect">
            <a:avLst/>
          </a:prstGeom>
          <a:solidFill>
            <a:schemeClr val="bg1">
              <a:lumMod val="85000"/>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74687" y="2148599"/>
            <a:ext cx="5258523" cy="2146288"/>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GB" sz="2800" b="1" dirty="0" smtClean="0">
                <a:solidFill>
                  <a:schemeClr val="tx1"/>
                </a:solidFill>
              </a:rPr>
              <a:t/>
            </a:r>
            <a:br>
              <a:rPr lang="en-GB" sz="2800" b="1" dirty="0" smtClean="0">
                <a:solidFill>
                  <a:schemeClr val="tx1"/>
                </a:solidFill>
              </a:rPr>
            </a:br>
            <a:r>
              <a:rPr lang="en-GB" sz="2800" b="1" dirty="0" smtClean="0">
                <a:solidFill>
                  <a:schemeClr val="tx1"/>
                </a:solidFill>
              </a:rPr>
              <a:t>Adapting Project Productivity to a Different World of Competition</a:t>
            </a:r>
            <a:endParaRPr lang="en-US" sz="2800" b="1" dirty="0">
              <a:solidFill>
                <a:schemeClr val="tx1"/>
              </a:solidFill>
            </a:endParaRPr>
          </a:p>
        </p:txBody>
      </p:sp>
    </p:spTree>
    <p:extLst>
      <p:ext uri="{BB962C8B-B14F-4D97-AF65-F5344CB8AC3E}">
        <p14:creationId xmlns:p14="http://schemas.microsoft.com/office/powerpoint/2010/main" val="13090830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239" y="1340187"/>
            <a:ext cx="9906000" cy="4876428"/>
          </a:xfrm>
          <a:prstGeom prst="rect">
            <a:avLst/>
          </a:prstGeom>
        </p:spPr>
      </p:pic>
      <p:sp>
        <p:nvSpPr>
          <p:cNvPr id="10"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chemeClr val="tx1"/>
                </a:solidFill>
                <a:latin typeface="+mj-lt"/>
              </a:rPr>
              <a:t>PRODUCTIVITY &amp; ENERGY COMPETITION</a:t>
            </a:r>
          </a:p>
          <a:p>
            <a:r>
              <a:rPr lang="en-GB" sz="2000" b="0" dirty="0" smtClean="0">
                <a:solidFill>
                  <a:schemeClr val="tx1"/>
                </a:solidFill>
                <a:latin typeface="+mj-lt"/>
              </a:rPr>
              <a:t>Technology, Costs and Policy will determine the 2040 landscape</a:t>
            </a:r>
          </a:p>
        </p:txBody>
      </p:sp>
      <p:pic>
        <p:nvPicPr>
          <p:cNvPr id="9" name="Picture 8"/>
          <p:cNvPicPr>
            <a:picLocks noChangeAspect="1"/>
          </p:cNvPicPr>
          <p:nvPr/>
        </p:nvPicPr>
        <p:blipFill>
          <a:blip r:embed="rId4"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3688532">
            <a:off x="-1242116" y="4498658"/>
            <a:ext cx="2885448" cy="1003772"/>
          </a:xfrm>
          <a:prstGeom prst="rect">
            <a:avLst/>
          </a:prstGeom>
        </p:spPr>
      </p:pic>
      <p:pic>
        <p:nvPicPr>
          <p:cNvPr id="13" name="Picture 12"/>
          <p:cNvPicPr>
            <a:picLocks noChangeAspect="1"/>
          </p:cNvPicPr>
          <p:nvPr/>
        </p:nvPicPr>
        <p:blipFill>
          <a:blip r:embed="rId5"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3688532">
            <a:off x="7270271" y="1740750"/>
            <a:ext cx="3379493" cy="1175638"/>
          </a:xfrm>
          <a:prstGeom prst="rect">
            <a:avLst/>
          </a:prstGeom>
        </p:spPr>
      </p:pic>
      <p:pic>
        <p:nvPicPr>
          <p:cNvPr id="3" name="Picture 2" descr="IEA Power 2040.jpg"/>
          <p:cNvPicPr>
            <a:picLocks noChangeAspect="1"/>
          </p:cNvPicPr>
          <p:nvPr/>
        </p:nvPicPr>
        <p:blipFill>
          <a:blip r:embed="rId6" cstate="email">
            <a:alphaModFix amt="72000"/>
            <a:extLst>
              <a:ext uri="{28A0092B-C50C-407E-A947-70E740481C1C}">
                <a14:useLocalDpi xmlns:a14="http://schemas.microsoft.com/office/drawing/2010/main"/>
              </a:ext>
            </a:extLst>
          </a:blip>
          <a:stretch>
            <a:fillRect/>
          </a:stretch>
        </p:blipFill>
        <p:spPr>
          <a:xfrm>
            <a:off x="5040855" y="3591096"/>
            <a:ext cx="4865145" cy="2625519"/>
          </a:xfrm>
          <a:prstGeom prst="rect">
            <a:avLst/>
          </a:prstGeom>
          <a:ln>
            <a:solidFill>
              <a:srgbClr val="000000"/>
            </a:solidFill>
          </a:ln>
        </p:spPr>
      </p:pic>
      <p:pic>
        <p:nvPicPr>
          <p:cNvPr id="5" name="Picture 4" descr="IEA Costs 2040.jpg"/>
          <p:cNvPicPr>
            <a:picLocks noChangeAspect="1"/>
          </p:cNvPicPr>
          <p:nvPr/>
        </p:nvPicPr>
        <p:blipFill>
          <a:blip r:embed="rId7" cstate="email">
            <a:alphaModFix amt="72000"/>
            <a:extLst>
              <a:ext uri="{28A0092B-C50C-407E-A947-70E740481C1C}">
                <a14:useLocalDpi xmlns:a14="http://schemas.microsoft.com/office/drawing/2010/main"/>
              </a:ext>
            </a:extLst>
          </a:blip>
          <a:stretch>
            <a:fillRect/>
          </a:stretch>
        </p:blipFill>
        <p:spPr>
          <a:xfrm>
            <a:off x="268770" y="1440966"/>
            <a:ext cx="4772085" cy="3029031"/>
          </a:xfrm>
          <a:prstGeom prst="rect">
            <a:avLst/>
          </a:prstGeom>
          <a:ln>
            <a:solidFill>
              <a:srgbClr val="000000"/>
            </a:solidFill>
          </a:ln>
        </p:spPr>
      </p:pic>
      <p:sp>
        <p:nvSpPr>
          <p:cNvPr id="6" name="TextBox 5"/>
          <p:cNvSpPr txBox="1"/>
          <p:nvPr/>
        </p:nvSpPr>
        <p:spPr>
          <a:xfrm>
            <a:off x="268770" y="4469997"/>
            <a:ext cx="3904299" cy="261610"/>
          </a:xfrm>
          <a:prstGeom prst="rect">
            <a:avLst/>
          </a:prstGeom>
          <a:solidFill>
            <a:srgbClr val="FFFFFF"/>
          </a:solidFill>
        </p:spPr>
        <p:txBody>
          <a:bodyPr wrap="square" rtlCol="0">
            <a:spAutoFit/>
          </a:bodyPr>
          <a:lstStyle/>
          <a:p>
            <a:r>
              <a:rPr lang="en-US" sz="1100" dirty="0" smtClean="0">
                <a:latin typeface="Arial"/>
                <a:cs typeface="Arial"/>
              </a:rPr>
              <a:t>Source – IEA WEO 2015, Nov 2015</a:t>
            </a:r>
            <a:endParaRPr lang="en-US" sz="1100" dirty="0">
              <a:latin typeface="Arial"/>
              <a:cs typeface="Arial"/>
            </a:endParaRPr>
          </a:p>
        </p:txBody>
      </p:sp>
      <p:sp>
        <p:nvSpPr>
          <p:cNvPr id="7" name="TextBox 6"/>
          <p:cNvSpPr txBox="1"/>
          <p:nvPr/>
        </p:nvSpPr>
        <p:spPr>
          <a:xfrm>
            <a:off x="5282300" y="1479526"/>
            <a:ext cx="2850550" cy="1754327"/>
          </a:xfrm>
          <a:prstGeom prst="rect">
            <a:avLst/>
          </a:prstGeom>
          <a:solidFill>
            <a:schemeClr val="tx2">
              <a:lumMod val="60000"/>
              <a:lumOff val="40000"/>
              <a:alpha val="40000"/>
            </a:schemeClr>
          </a:solidFill>
        </p:spPr>
        <p:txBody>
          <a:bodyPr wrap="square" rtlCol="0">
            <a:spAutoFit/>
          </a:bodyPr>
          <a:lstStyle/>
          <a:p>
            <a:r>
              <a:rPr lang="en-US" dirty="0" smtClean="0">
                <a:solidFill>
                  <a:srgbClr val="FFFFFF"/>
                </a:solidFill>
                <a:latin typeface="Arial"/>
                <a:cs typeface="Arial"/>
              </a:rPr>
              <a:t>Oil – focused on transport sector</a:t>
            </a:r>
          </a:p>
          <a:p>
            <a:endParaRPr lang="en-US" dirty="0">
              <a:solidFill>
                <a:srgbClr val="FFFFFF"/>
              </a:solidFill>
              <a:latin typeface="Arial"/>
              <a:cs typeface="Arial"/>
            </a:endParaRPr>
          </a:p>
          <a:p>
            <a:r>
              <a:rPr lang="en-US" dirty="0" smtClean="0">
                <a:solidFill>
                  <a:srgbClr val="FFFFFF"/>
                </a:solidFill>
                <a:latin typeface="Arial"/>
                <a:cs typeface="Arial"/>
              </a:rPr>
              <a:t>Gas – “residual” between coal and promoted renewables</a:t>
            </a:r>
            <a:endParaRPr lang="en-US" dirty="0">
              <a:solidFill>
                <a:srgbClr val="FFFFFF"/>
              </a:solidFill>
              <a:latin typeface="Arial"/>
              <a:cs typeface="Arial"/>
            </a:endParaRPr>
          </a:p>
        </p:txBody>
      </p:sp>
      <p:sp>
        <p:nvSpPr>
          <p:cNvPr id="16" name="TextBox 15"/>
          <p:cNvSpPr txBox="1"/>
          <p:nvPr/>
        </p:nvSpPr>
        <p:spPr>
          <a:xfrm>
            <a:off x="2364761" y="4889571"/>
            <a:ext cx="2593589" cy="1200329"/>
          </a:xfrm>
          <a:prstGeom prst="rect">
            <a:avLst/>
          </a:prstGeom>
          <a:solidFill>
            <a:schemeClr val="tx2">
              <a:lumMod val="60000"/>
              <a:lumOff val="40000"/>
              <a:alpha val="40000"/>
            </a:schemeClr>
          </a:solidFill>
        </p:spPr>
        <p:txBody>
          <a:bodyPr wrap="square" rtlCol="0">
            <a:spAutoFit/>
          </a:bodyPr>
          <a:lstStyle/>
          <a:p>
            <a:r>
              <a:rPr lang="en-US" sz="1200" dirty="0">
                <a:solidFill>
                  <a:srgbClr val="FFFFFF"/>
                </a:solidFill>
                <a:latin typeface="Arial"/>
                <a:cs typeface="Arial"/>
              </a:rPr>
              <a:t>Even though some of the policies </a:t>
            </a:r>
            <a:r>
              <a:rPr lang="en-US" sz="1200" dirty="0" smtClean="0">
                <a:solidFill>
                  <a:srgbClr val="FFFFFF"/>
                </a:solidFill>
                <a:latin typeface="Arial"/>
                <a:cs typeface="Arial"/>
              </a:rPr>
              <a:t>identified </a:t>
            </a:r>
            <a:r>
              <a:rPr lang="en-US" sz="1200" dirty="0">
                <a:solidFill>
                  <a:srgbClr val="FFFFFF"/>
                </a:solidFill>
                <a:latin typeface="Arial"/>
                <a:cs typeface="Arial"/>
              </a:rPr>
              <a:t>in </a:t>
            </a:r>
            <a:r>
              <a:rPr lang="en-US" sz="1200" dirty="0" smtClean="0">
                <a:solidFill>
                  <a:srgbClr val="FFFFFF"/>
                </a:solidFill>
                <a:latin typeface="Arial"/>
                <a:cs typeface="Arial"/>
              </a:rPr>
              <a:t>many scenarios </a:t>
            </a:r>
            <a:r>
              <a:rPr lang="en-US" sz="1200" dirty="0">
                <a:solidFill>
                  <a:srgbClr val="FFFFFF"/>
                </a:solidFill>
                <a:latin typeface="Arial"/>
                <a:cs typeface="Arial"/>
              </a:rPr>
              <a:t>have not been deployed, they have in fact been better predictors</a:t>
            </a:r>
            <a:br>
              <a:rPr lang="en-US" sz="1200" dirty="0">
                <a:solidFill>
                  <a:srgbClr val="FFFFFF"/>
                </a:solidFill>
                <a:latin typeface="Arial"/>
                <a:cs typeface="Arial"/>
              </a:rPr>
            </a:br>
            <a:r>
              <a:rPr lang="en-US" sz="1200" dirty="0">
                <a:solidFill>
                  <a:srgbClr val="FFFFFF"/>
                </a:solidFill>
                <a:latin typeface="Arial"/>
                <a:cs typeface="Arial"/>
              </a:rPr>
              <a:t>of </a:t>
            </a:r>
            <a:r>
              <a:rPr lang="en-US" sz="1200" dirty="0" smtClean="0">
                <a:solidFill>
                  <a:srgbClr val="FFFFFF"/>
                </a:solidFill>
                <a:latin typeface="Arial"/>
                <a:cs typeface="Arial"/>
              </a:rPr>
              <a:t>demand </a:t>
            </a:r>
            <a:r>
              <a:rPr lang="en-US" sz="1200" dirty="0">
                <a:solidFill>
                  <a:srgbClr val="FFFFFF"/>
                </a:solidFill>
                <a:latin typeface="Arial"/>
                <a:cs typeface="Arial"/>
              </a:rPr>
              <a:t>and </a:t>
            </a:r>
            <a:r>
              <a:rPr lang="en-US" sz="1200" dirty="0" smtClean="0">
                <a:solidFill>
                  <a:srgbClr val="FFFFFF"/>
                </a:solidFill>
                <a:latin typeface="Arial"/>
                <a:cs typeface="Arial"/>
              </a:rPr>
              <a:t>consumption </a:t>
            </a:r>
          </a:p>
          <a:p>
            <a:r>
              <a:rPr lang="en-US" sz="1050" i="1" dirty="0" smtClean="0">
                <a:solidFill>
                  <a:srgbClr val="FFFFFF"/>
                </a:solidFill>
                <a:latin typeface="Arial"/>
                <a:cs typeface="Arial"/>
              </a:rPr>
              <a:t>Carbon Tracker, July 2016</a:t>
            </a:r>
            <a:endParaRPr lang="en-US" sz="1050" i="1" dirty="0">
              <a:solidFill>
                <a:srgbClr val="FFFFFF"/>
              </a:solidFill>
              <a:latin typeface="Arial"/>
              <a:cs typeface="Arial"/>
            </a:endParaRPr>
          </a:p>
        </p:txBody>
      </p:sp>
    </p:spTree>
    <p:extLst>
      <p:ext uri="{BB962C8B-B14F-4D97-AF65-F5344CB8AC3E}">
        <p14:creationId xmlns:p14="http://schemas.microsoft.com/office/powerpoint/2010/main" val="39661297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0" y="1536699"/>
            <a:ext cx="9906000" cy="4495801"/>
          </a:xfrm>
          <a:prstGeom prst="rect">
            <a:avLst/>
          </a:prstGeom>
        </p:spPr>
      </p:pic>
      <p:pic>
        <p:nvPicPr>
          <p:cNvPr id="25" name="Picture 24"/>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6343817">
            <a:off x="7500102" y="3014230"/>
            <a:ext cx="3499395" cy="1194534"/>
          </a:xfrm>
          <a:prstGeom prst="rect">
            <a:avLst/>
          </a:prstGeom>
        </p:spPr>
      </p:pic>
      <p:sp>
        <p:nvSpPr>
          <p:cNvPr id="11" name="Title 1"/>
          <p:cNvSpPr txBox="1">
            <a:spLocks/>
          </p:cNvSpPr>
          <p:nvPr/>
        </p:nvSpPr>
        <p:spPr>
          <a:xfrm>
            <a:off x="603009" y="708122"/>
            <a:ext cx="8747262" cy="828577"/>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OIL DEMAND – RUNNING OUT OF ROAD?</a:t>
            </a:r>
          </a:p>
          <a:p>
            <a:r>
              <a:rPr lang="en-GB" sz="2400" dirty="0">
                <a:latin typeface="+mj-lt"/>
              </a:rPr>
              <a:t>7</a:t>
            </a:r>
            <a:r>
              <a:rPr lang="en-GB" sz="2400" dirty="0" smtClean="0">
                <a:latin typeface="+mj-lt"/>
              </a:rPr>
              <a:t>0% Oil demand from Transportation</a:t>
            </a:r>
          </a:p>
          <a:p>
            <a:endParaRPr lang="en-US" sz="2300" b="0" dirty="0">
              <a:latin typeface="+mj-lt"/>
            </a:endParaRPr>
          </a:p>
        </p:txBody>
      </p:sp>
      <p:sp>
        <p:nvSpPr>
          <p:cNvPr id="12" name="TextBox 11"/>
          <p:cNvSpPr txBox="1"/>
          <p:nvPr/>
        </p:nvSpPr>
        <p:spPr>
          <a:xfrm>
            <a:off x="6210441" y="2006599"/>
            <a:ext cx="3139830" cy="2862322"/>
          </a:xfrm>
          <a:prstGeom prst="rect">
            <a:avLst/>
          </a:prstGeom>
          <a:solidFill>
            <a:schemeClr val="tx2">
              <a:lumMod val="60000"/>
              <a:lumOff val="40000"/>
              <a:alpha val="79000"/>
            </a:schemeClr>
          </a:solidFill>
          <a:ln>
            <a:solidFill>
              <a:schemeClr val="tx1"/>
            </a:solidFill>
          </a:ln>
        </p:spPr>
        <p:txBody>
          <a:bodyPr wrap="square" rtlCol="0">
            <a:spAutoFit/>
          </a:bodyPr>
          <a:lstStyle/>
          <a:p>
            <a:r>
              <a:rPr lang="en-US" sz="1200" b="1" dirty="0" smtClean="0">
                <a:solidFill>
                  <a:srgbClr val="1E1C11"/>
                </a:solidFill>
                <a:latin typeface="Arial"/>
                <a:cs typeface="Arial"/>
              </a:rPr>
              <a:t>Technology &amp; Policy Feedback Loops</a:t>
            </a:r>
          </a:p>
          <a:p>
            <a:endParaRPr lang="en-US" sz="1200" b="1" dirty="0" smtClean="0">
              <a:solidFill>
                <a:srgbClr val="1E1C11"/>
              </a:solidFill>
              <a:latin typeface="Arial"/>
              <a:cs typeface="Arial"/>
            </a:endParaRPr>
          </a:p>
          <a:p>
            <a:pPr marL="285750" indent="-285750">
              <a:buFont typeface="Arial"/>
              <a:buChar char="•"/>
            </a:pPr>
            <a:r>
              <a:rPr lang="en-US" sz="1200" dirty="0" smtClean="0">
                <a:solidFill>
                  <a:srgbClr val="1E1C11"/>
                </a:solidFill>
                <a:latin typeface="Arial"/>
                <a:cs typeface="Arial"/>
              </a:rPr>
              <a:t>Macro GDP reduction – population </a:t>
            </a:r>
            <a:r>
              <a:rPr lang="en-US" sz="1200" dirty="0" err="1" smtClean="0">
                <a:solidFill>
                  <a:srgbClr val="1E1C11"/>
                </a:solidFill>
                <a:latin typeface="Arial"/>
                <a:cs typeface="Arial"/>
              </a:rPr>
              <a:t>urbanising</a:t>
            </a:r>
            <a:r>
              <a:rPr lang="en-US" sz="1200" dirty="0">
                <a:solidFill>
                  <a:srgbClr val="1E1C11"/>
                </a:solidFill>
                <a:latin typeface="Arial"/>
                <a:cs typeface="Arial"/>
              </a:rPr>
              <a:t> </a:t>
            </a:r>
            <a:r>
              <a:rPr lang="en-US" sz="1200" dirty="0" smtClean="0">
                <a:solidFill>
                  <a:srgbClr val="1E1C11"/>
                </a:solidFill>
                <a:latin typeface="Arial"/>
                <a:cs typeface="Arial"/>
              </a:rPr>
              <a:t>and aging</a:t>
            </a:r>
          </a:p>
          <a:p>
            <a:pPr marL="285750" indent="-285750">
              <a:buFont typeface="Arial"/>
              <a:buChar char="•"/>
            </a:pPr>
            <a:r>
              <a:rPr lang="en-US" sz="1200" dirty="0" smtClean="0">
                <a:solidFill>
                  <a:srgbClr val="1E1C11"/>
                </a:solidFill>
                <a:latin typeface="Arial"/>
                <a:cs typeface="Arial"/>
              </a:rPr>
              <a:t>Driving patterns- VMT  (</a:t>
            </a:r>
            <a:r>
              <a:rPr lang="en-US" sz="1200" dirty="0" err="1" smtClean="0">
                <a:solidFill>
                  <a:srgbClr val="1E1C11"/>
                </a:solidFill>
                <a:latin typeface="Arial"/>
                <a:cs typeface="Arial"/>
              </a:rPr>
              <a:t>cf</a:t>
            </a:r>
            <a:r>
              <a:rPr lang="en-US" sz="1200" dirty="0" smtClean="0">
                <a:solidFill>
                  <a:srgbClr val="1E1C11"/>
                </a:solidFill>
                <a:latin typeface="Arial"/>
                <a:cs typeface="Arial"/>
              </a:rPr>
              <a:t> USA)</a:t>
            </a:r>
          </a:p>
          <a:p>
            <a:pPr marL="285750" indent="-285750">
              <a:buFont typeface="Arial"/>
              <a:buChar char="•"/>
            </a:pPr>
            <a:r>
              <a:rPr lang="en-US" sz="1200" dirty="0" smtClean="0">
                <a:solidFill>
                  <a:srgbClr val="1E1C11"/>
                </a:solidFill>
                <a:latin typeface="Arial"/>
                <a:cs typeface="Arial"/>
              </a:rPr>
              <a:t>SE Asia Urban transport planning policies – HSE / Congestion/ Network scale</a:t>
            </a:r>
          </a:p>
          <a:p>
            <a:pPr marL="285750" indent="-285750">
              <a:buFont typeface="Arial"/>
              <a:buChar char="•"/>
            </a:pPr>
            <a:r>
              <a:rPr lang="en-US" sz="1200" dirty="0">
                <a:solidFill>
                  <a:srgbClr val="1E1C11"/>
                </a:solidFill>
                <a:latin typeface="Arial"/>
                <a:cs typeface="Arial"/>
              </a:rPr>
              <a:t>Energy efficiency – </a:t>
            </a:r>
            <a:r>
              <a:rPr lang="en-US" sz="1200" dirty="0" smtClean="0">
                <a:solidFill>
                  <a:srgbClr val="1E1C11"/>
                </a:solidFill>
                <a:latin typeface="Arial"/>
                <a:cs typeface="Arial"/>
              </a:rPr>
              <a:t>l/100km / </a:t>
            </a:r>
            <a:r>
              <a:rPr lang="en-US" sz="1200" dirty="0">
                <a:solidFill>
                  <a:srgbClr val="1E1C11"/>
                </a:solidFill>
                <a:latin typeface="Arial"/>
                <a:cs typeface="Arial"/>
              </a:rPr>
              <a:t>ratio of new / second-</a:t>
            </a:r>
            <a:r>
              <a:rPr lang="en-US" sz="1200" dirty="0" smtClean="0">
                <a:solidFill>
                  <a:srgbClr val="1E1C11"/>
                </a:solidFill>
                <a:latin typeface="Arial"/>
                <a:cs typeface="Arial"/>
              </a:rPr>
              <a:t>hand / jet fuel </a:t>
            </a:r>
          </a:p>
          <a:p>
            <a:pPr marL="285750" indent="-285750">
              <a:buFont typeface="Arial"/>
              <a:buChar char="•"/>
            </a:pPr>
            <a:r>
              <a:rPr lang="en-US" sz="1200" dirty="0" smtClean="0">
                <a:solidFill>
                  <a:srgbClr val="1E1C11"/>
                </a:solidFill>
                <a:latin typeface="Arial"/>
                <a:cs typeface="Arial"/>
              </a:rPr>
              <a:t>Emission / clean-air policy</a:t>
            </a:r>
          </a:p>
          <a:p>
            <a:pPr marL="285750" indent="-285750">
              <a:buFont typeface="Arial"/>
              <a:buChar char="•"/>
            </a:pPr>
            <a:r>
              <a:rPr lang="en-US" sz="1200" dirty="0" smtClean="0">
                <a:solidFill>
                  <a:srgbClr val="1E1C11"/>
                </a:solidFill>
                <a:latin typeface="Arial"/>
                <a:cs typeface="Arial"/>
              </a:rPr>
              <a:t>COP 21</a:t>
            </a:r>
            <a:endParaRPr lang="en-US" sz="1200" dirty="0">
              <a:solidFill>
                <a:srgbClr val="1E1C11"/>
              </a:solidFill>
              <a:latin typeface="Arial"/>
              <a:cs typeface="Arial"/>
            </a:endParaRPr>
          </a:p>
          <a:p>
            <a:pPr marL="285750" indent="-285750">
              <a:buFont typeface="Arial"/>
              <a:buChar char="•"/>
            </a:pPr>
            <a:r>
              <a:rPr lang="en-US" sz="1200" dirty="0" smtClean="0">
                <a:solidFill>
                  <a:srgbClr val="1E1C11"/>
                </a:solidFill>
                <a:latin typeface="Arial"/>
                <a:cs typeface="Arial"/>
              </a:rPr>
              <a:t>Autonomous Vehicles</a:t>
            </a:r>
          </a:p>
          <a:p>
            <a:pPr marL="285750" indent="-285750">
              <a:buFont typeface="Arial"/>
              <a:buChar char="•"/>
            </a:pPr>
            <a:r>
              <a:rPr lang="en-US" sz="1200" dirty="0" smtClean="0">
                <a:solidFill>
                  <a:srgbClr val="1E1C11"/>
                </a:solidFill>
                <a:latin typeface="Arial"/>
                <a:cs typeface="Arial"/>
              </a:rPr>
              <a:t>EV penetration</a:t>
            </a:r>
          </a:p>
          <a:p>
            <a:pPr marL="285750" indent="-285750">
              <a:buFont typeface="Arial"/>
              <a:buChar char="•"/>
            </a:pPr>
            <a:r>
              <a:rPr lang="en-US" sz="1200" dirty="0" smtClean="0">
                <a:solidFill>
                  <a:srgbClr val="1E1C11"/>
                </a:solidFill>
                <a:latin typeface="Arial"/>
                <a:cs typeface="Arial"/>
              </a:rPr>
              <a:t>Plastics recycling</a:t>
            </a:r>
          </a:p>
        </p:txBody>
      </p:sp>
      <p:sp>
        <p:nvSpPr>
          <p:cNvPr id="14" name="Isosceles Triangle 13"/>
          <p:cNvSpPr/>
          <p:nvPr/>
        </p:nvSpPr>
        <p:spPr>
          <a:xfrm rot="10800000">
            <a:off x="4188514" y="3274706"/>
            <a:ext cx="184728" cy="13524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39901" y="1704460"/>
            <a:ext cx="967667" cy="338554"/>
          </a:xfrm>
          <a:prstGeom prst="rect">
            <a:avLst/>
          </a:prstGeom>
          <a:noFill/>
        </p:spPr>
        <p:txBody>
          <a:bodyPr wrap="square" rtlCol="0">
            <a:spAutoFit/>
          </a:bodyPr>
          <a:lstStyle/>
          <a:p>
            <a:r>
              <a:rPr lang="en-US" sz="1600" dirty="0" err="1" smtClean="0">
                <a:solidFill>
                  <a:srgbClr val="FFFFFF"/>
                </a:solidFill>
                <a:latin typeface="Arial"/>
                <a:cs typeface="Arial"/>
              </a:rPr>
              <a:t>mbpd</a:t>
            </a:r>
            <a:endParaRPr lang="en-US" sz="1600" dirty="0">
              <a:solidFill>
                <a:srgbClr val="FFFFFF"/>
              </a:solidFill>
              <a:latin typeface="Arial"/>
              <a:cs typeface="Arial"/>
            </a:endParaRPr>
          </a:p>
        </p:txBody>
      </p:sp>
      <p:sp>
        <p:nvSpPr>
          <p:cNvPr id="16" name="TextBox 15"/>
          <p:cNvSpPr txBox="1"/>
          <p:nvPr/>
        </p:nvSpPr>
        <p:spPr>
          <a:xfrm>
            <a:off x="1159091" y="5541077"/>
            <a:ext cx="3549679" cy="276999"/>
          </a:xfrm>
          <a:prstGeom prst="rect">
            <a:avLst/>
          </a:prstGeom>
          <a:noFill/>
        </p:spPr>
        <p:txBody>
          <a:bodyPr wrap="square" rtlCol="0">
            <a:spAutoFit/>
          </a:bodyPr>
          <a:lstStyle/>
          <a:p>
            <a:r>
              <a:rPr lang="en-US" sz="1200" dirty="0" smtClean="0">
                <a:solidFill>
                  <a:schemeClr val="bg1"/>
                </a:solidFill>
                <a:latin typeface="Arial"/>
                <a:cs typeface="Arial"/>
              </a:rPr>
              <a:t>Source: BP, McKinsey, </a:t>
            </a:r>
            <a:r>
              <a:rPr lang="en-US" sz="1200" dirty="0" err="1">
                <a:solidFill>
                  <a:schemeClr val="bg1"/>
                </a:solidFill>
                <a:latin typeface="Arial"/>
                <a:cs typeface="Arial"/>
              </a:rPr>
              <a:t>C</a:t>
            </a:r>
            <a:r>
              <a:rPr lang="en-US" sz="1200" dirty="0" err="1" smtClean="0">
                <a:solidFill>
                  <a:schemeClr val="bg1"/>
                </a:solidFill>
                <a:latin typeface="Arial"/>
                <a:cs typeface="Arial"/>
              </a:rPr>
              <a:t>arbury</a:t>
            </a:r>
            <a:r>
              <a:rPr lang="en-US" sz="1200" dirty="0" smtClean="0">
                <a:solidFill>
                  <a:schemeClr val="bg1"/>
                </a:solidFill>
                <a:latin typeface="Arial"/>
                <a:cs typeface="Arial"/>
              </a:rPr>
              <a:t> Consulting</a:t>
            </a:r>
            <a:endParaRPr lang="en-US" sz="1200" dirty="0">
              <a:solidFill>
                <a:schemeClr val="bg1"/>
              </a:solidFill>
              <a:latin typeface="Arial"/>
              <a:cs typeface="Arial"/>
            </a:endParaRPr>
          </a:p>
        </p:txBody>
      </p:sp>
      <p:graphicFrame>
        <p:nvGraphicFramePr>
          <p:cNvPr id="17" name="Chart 16"/>
          <p:cNvGraphicFramePr>
            <a:graphicFrameLocks/>
          </p:cNvGraphicFramePr>
          <p:nvPr>
            <p:extLst>
              <p:ext uri="{D42A27DB-BD31-4B8C-83A1-F6EECF244321}">
                <p14:modId xmlns:p14="http://schemas.microsoft.com/office/powerpoint/2010/main" val="2586018632"/>
              </p:ext>
            </p:extLst>
          </p:nvPr>
        </p:nvGraphicFramePr>
        <p:xfrm>
          <a:off x="621818" y="2006599"/>
          <a:ext cx="5880582" cy="3378043"/>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4917537" y="2937106"/>
            <a:ext cx="810583" cy="461665"/>
          </a:xfrm>
          <a:prstGeom prst="rect">
            <a:avLst/>
          </a:prstGeom>
          <a:noFill/>
        </p:spPr>
        <p:txBody>
          <a:bodyPr wrap="square" rtlCol="0">
            <a:spAutoFit/>
          </a:bodyPr>
          <a:lstStyle/>
          <a:p>
            <a:pPr algn="ctr"/>
            <a:r>
              <a:rPr lang="en-US" sz="1200" dirty="0" smtClean="0">
                <a:solidFill>
                  <a:schemeClr val="bg1"/>
                </a:solidFill>
                <a:latin typeface="Arial"/>
                <a:cs typeface="Arial"/>
              </a:rPr>
              <a:t>- 15 </a:t>
            </a:r>
            <a:r>
              <a:rPr lang="en-US" sz="1200" dirty="0" err="1" smtClean="0">
                <a:solidFill>
                  <a:schemeClr val="bg1"/>
                </a:solidFill>
                <a:latin typeface="Arial"/>
                <a:cs typeface="Arial"/>
              </a:rPr>
              <a:t>mbpd</a:t>
            </a:r>
            <a:endParaRPr lang="en-US" sz="1200" dirty="0">
              <a:solidFill>
                <a:schemeClr val="bg1"/>
              </a:solidFill>
              <a:latin typeface="Arial"/>
              <a:cs typeface="Arial"/>
            </a:endParaRPr>
          </a:p>
        </p:txBody>
      </p:sp>
      <p:sp>
        <p:nvSpPr>
          <p:cNvPr id="19" name="TextBox 18"/>
          <p:cNvSpPr txBox="1"/>
          <p:nvPr/>
        </p:nvSpPr>
        <p:spPr>
          <a:xfrm>
            <a:off x="2624678" y="3623012"/>
            <a:ext cx="810583" cy="461665"/>
          </a:xfrm>
          <a:prstGeom prst="rect">
            <a:avLst/>
          </a:prstGeom>
          <a:noFill/>
        </p:spPr>
        <p:txBody>
          <a:bodyPr wrap="square" rtlCol="0">
            <a:spAutoFit/>
          </a:bodyPr>
          <a:lstStyle/>
          <a:p>
            <a:pPr algn="ctr"/>
            <a:r>
              <a:rPr lang="en-US" sz="1200" dirty="0" smtClean="0">
                <a:solidFill>
                  <a:schemeClr val="bg1"/>
                </a:solidFill>
                <a:latin typeface="Arial"/>
                <a:cs typeface="Arial"/>
              </a:rPr>
              <a:t>0.5% CAGR</a:t>
            </a:r>
            <a:endParaRPr lang="en-US" sz="1200" dirty="0">
              <a:solidFill>
                <a:schemeClr val="bg1"/>
              </a:solidFill>
              <a:latin typeface="Arial"/>
              <a:cs typeface="Arial"/>
            </a:endParaRPr>
          </a:p>
        </p:txBody>
      </p:sp>
      <p:sp>
        <p:nvSpPr>
          <p:cNvPr id="20" name="TextBox 19"/>
          <p:cNvSpPr txBox="1"/>
          <p:nvPr/>
        </p:nvSpPr>
        <p:spPr>
          <a:xfrm>
            <a:off x="2047554" y="3011073"/>
            <a:ext cx="810583" cy="461665"/>
          </a:xfrm>
          <a:prstGeom prst="rect">
            <a:avLst/>
          </a:prstGeom>
          <a:noFill/>
        </p:spPr>
        <p:txBody>
          <a:bodyPr wrap="square" rtlCol="0">
            <a:spAutoFit/>
          </a:bodyPr>
          <a:lstStyle/>
          <a:p>
            <a:pPr algn="ctr"/>
            <a:r>
              <a:rPr lang="en-US" sz="1200" dirty="0" smtClean="0">
                <a:solidFill>
                  <a:schemeClr val="bg1"/>
                </a:solidFill>
                <a:latin typeface="Arial"/>
                <a:cs typeface="Arial"/>
              </a:rPr>
              <a:t>0.9% CAGR</a:t>
            </a:r>
            <a:endParaRPr lang="en-US" sz="1200" dirty="0">
              <a:solidFill>
                <a:schemeClr val="bg1"/>
              </a:solidFill>
              <a:latin typeface="Arial"/>
              <a:cs typeface="Arial"/>
            </a:endParaRPr>
          </a:p>
        </p:txBody>
      </p:sp>
      <p:sp>
        <p:nvSpPr>
          <p:cNvPr id="21" name="TextBox 20"/>
          <p:cNvSpPr txBox="1"/>
          <p:nvPr/>
        </p:nvSpPr>
        <p:spPr>
          <a:xfrm>
            <a:off x="3967950" y="3623012"/>
            <a:ext cx="810583" cy="461665"/>
          </a:xfrm>
          <a:prstGeom prst="rect">
            <a:avLst/>
          </a:prstGeom>
          <a:noFill/>
        </p:spPr>
        <p:txBody>
          <a:bodyPr wrap="square" rtlCol="0">
            <a:spAutoFit/>
          </a:bodyPr>
          <a:lstStyle/>
          <a:p>
            <a:pPr algn="ctr"/>
            <a:r>
              <a:rPr lang="en-US" sz="1200" dirty="0" smtClean="0">
                <a:solidFill>
                  <a:schemeClr val="bg1"/>
                </a:solidFill>
                <a:latin typeface="Arial"/>
                <a:cs typeface="Arial"/>
              </a:rPr>
              <a:t>-0.2% CAGR</a:t>
            </a:r>
            <a:endParaRPr lang="en-US" sz="1200" dirty="0">
              <a:solidFill>
                <a:schemeClr val="bg1"/>
              </a:solidFill>
              <a:latin typeface="Arial"/>
              <a:cs typeface="Arial"/>
            </a:endParaRPr>
          </a:p>
        </p:txBody>
      </p:sp>
      <p:cxnSp>
        <p:nvCxnSpPr>
          <p:cNvPr id="22" name="Straight Connector 21"/>
          <p:cNvCxnSpPr/>
          <p:nvPr/>
        </p:nvCxnSpPr>
        <p:spPr>
          <a:xfrm flipV="1">
            <a:off x="5115639" y="2006599"/>
            <a:ext cx="1094802" cy="7019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087120" y="3565945"/>
            <a:ext cx="1123321" cy="130297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2637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87860"/>
            <a:ext cx="9906000" cy="5020936"/>
          </a:xfrm>
          <a:prstGeom prst="rect">
            <a:avLst/>
          </a:prstGeom>
        </p:spPr>
      </p:pic>
      <p:sp>
        <p:nvSpPr>
          <p:cNvPr id="14" name="Rectangle 13"/>
          <p:cNvSpPr/>
          <p:nvPr/>
        </p:nvSpPr>
        <p:spPr>
          <a:xfrm>
            <a:off x="27680" y="1113164"/>
            <a:ext cx="9906000" cy="5123929"/>
          </a:xfrm>
          <a:prstGeom prst="rect">
            <a:avLst/>
          </a:prstGeom>
          <a:solidFill>
            <a:schemeClr val="tx2">
              <a:lumMod val="50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US" dirty="0"/>
          </a:p>
        </p:txBody>
      </p:sp>
      <p:sp>
        <p:nvSpPr>
          <p:cNvPr id="15" name="Title 1"/>
          <p:cNvSpPr txBox="1">
            <a:spLocks/>
          </p:cNvSpPr>
          <p:nvPr/>
        </p:nvSpPr>
        <p:spPr>
          <a:xfrm>
            <a:off x="306124" y="317456"/>
            <a:ext cx="8747262" cy="727697"/>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chemeClr val="tx1"/>
                </a:solidFill>
                <a:latin typeface="+mj-lt"/>
              </a:rPr>
              <a:t>OIL DEMAND</a:t>
            </a:r>
            <a:br>
              <a:rPr lang="en-GB" dirty="0" smtClean="0">
                <a:solidFill>
                  <a:schemeClr val="tx1"/>
                </a:solidFill>
                <a:latin typeface="+mj-lt"/>
              </a:rPr>
            </a:br>
            <a:r>
              <a:rPr lang="en-GB" sz="2100" b="0" dirty="0" smtClean="0">
                <a:solidFill>
                  <a:schemeClr val="tx1"/>
                </a:solidFill>
                <a:latin typeface="+mj-lt"/>
              </a:rPr>
              <a:t>The Basic Equation </a:t>
            </a:r>
            <a:endParaRPr lang="en-US" sz="2300" b="0" dirty="0">
              <a:solidFill>
                <a:schemeClr val="tx1"/>
              </a:solidFill>
              <a:latin typeface="+mj-lt"/>
            </a:endParaRPr>
          </a:p>
        </p:txBody>
      </p:sp>
      <p:sp>
        <p:nvSpPr>
          <p:cNvPr id="8" name="Right Arrow 7"/>
          <p:cNvSpPr/>
          <p:nvPr/>
        </p:nvSpPr>
        <p:spPr>
          <a:xfrm>
            <a:off x="1807655" y="5223367"/>
            <a:ext cx="3823221" cy="4482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356939" y="1886292"/>
            <a:ext cx="6465117" cy="3337075"/>
            <a:chOff x="891471" y="1287039"/>
            <a:chExt cx="5721844" cy="3774285"/>
          </a:xfrm>
        </p:grpSpPr>
        <p:sp>
          <p:nvSpPr>
            <p:cNvPr id="3" name="Rounded Rectangle 2"/>
            <p:cNvSpPr/>
            <p:nvPr/>
          </p:nvSpPr>
          <p:spPr>
            <a:xfrm>
              <a:off x="891471" y="2431677"/>
              <a:ext cx="1296875" cy="26296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rgbClr val="000000"/>
                </a:solidFill>
              </a:endParaRPr>
            </a:p>
            <a:p>
              <a:pPr algn="ctr"/>
              <a:r>
                <a:rPr lang="en-US" sz="1600" dirty="0" smtClean="0">
                  <a:solidFill>
                    <a:srgbClr val="000000"/>
                  </a:solidFill>
                </a:rPr>
                <a:t>Transport Demand</a:t>
              </a:r>
              <a:endParaRPr lang="en-US" sz="1600" dirty="0">
                <a:solidFill>
                  <a:srgbClr val="000000"/>
                </a:solidFill>
              </a:endParaRPr>
            </a:p>
            <a:p>
              <a:pPr algn="ctr"/>
              <a:r>
                <a:rPr lang="en-US" sz="1600" dirty="0" smtClean="0">
                  <a:solidFill>
                    <a:srgbClr val="000000"/>
                  </a:solidFill>
                </a:rPr>
                <a:t>2016</a:t>
              </a:r>
            </a:p>
            <a:p>
              <a:pPr algn="ctr"/>
              <a:endParaRPr lang="en-US" sz="1600" dirty="0">
                <a:solidFill>
                  <a:srgbClr val="000000"/>
                </a:solidFill>
              </a:endParaRPr>
            </a:p>
            <a:p>
              <a:pPr algn="ctr"/>
              <a:r>
                <a:rPr lang="en-US" sz="1600" dirty="0">
                  <a:solidFill>
                    <a:srgbClr val="000000"/>
                  </a:solidFill>
                </a:rPr>
                <a:t>5</a:t>
              </a:r>
              <a:r>
                <a:rPr lang="en-US" sz="1600" dirty="0" smtClean="0">
                  <a:solidFill>
                    <a:srgbClr val="000000"/>
                  </a:solidFill>
                </a:rPr>
                <a:t>0mbpd</a:t>
              </a:r>
            </a:p>
            <a:p>
              <a:pPr algn="ctr"/>
              <a:r>
                <a:rPr lang="en-US" sz="1050" dirty="0" smtClean="0">
                  <a:solidFill>
                    <a:srgbClr val="000000"/>
                  </a:solidFill>
                </a:rPr>
                <a:t>Gasoline</a:t>
              </a:r>
            </a:p>
            <a:p>
              <a:pPr algn="ctr"/>
              <a:r>
                <a:rPr lang="en-US" sz="1050" dirty="0" smtClean="0">
                  <a:solidFill>
                    <a:srgbClr val="000000"/>
                  </a:solidFill>
                </a:rPr>
                <a:t>Diesel</a:t>
              </a:r>
            </a:p>
            <a:p>
              <a:pPr algn="ctr"/>
              <a:r>
                <a:rPr lang="en-US" sz="1050" dirty="0" smtClean="0">
                  <a:solidFill>
                    <a:srgbClr val="000000"/>
                  </a:solidFill>
                </a:rPr>
                <a:t>Jet Fuel</a:t>
              </a:r>
            </a:p>
            <a:p>
              <a:pPr algn="ctr"/>
              <a:endParaRPr lang="en-US" sz="1600" dirty="0">
                <a:solidFill>
                  <a:srgbClr val="000000"/>
                </a:solidFill>
              </a:endParaRPr>
            </a:p>
          </p:txBody>
        </p:sp>
        <p:sp>
          <p:nvSpPr>
            <p:cNvPr id="10" name="Rounded Rectangle 9"/>
            <p:cNvSpPr/>
            <p:nvPr/>
          </p:nvSpPr>
          <p:spPr>
            <a:xfrm>
              <a:off x="2188345" y="1300182"/>
              <a:ext cx="1148181" cy="998961"/>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bg1"/>
                  </a:solidFill>
                </a:rPr>
                <a:t>GDP</a:t>
              </a:r>
            </a:p>
            <a:p>
              <a:pPr algn="ctr"/>
              <a:r>
                <a:rPr lang="en-US" sz="1000" dirty="0" smtClean="0">
                  <a:solidFill>
                    <a:schemeClr val="bg1"/>
                  </a:solidFill>
                </a:rPr>
                <a:t>Population</a:t>
              </a:r>
            </a:p>
            <a:p>
              <a:pPr algn="ctr"/>
              <a:r>
                <a:rPr lang="en-US" sz="1000" dirty="0" smtClean="0">
                  <a:solidFill>
                    <a:schemeClr val="bg1"/>
                  </a:solidFill>
                </a:rPr>
                <a:t>Car Ownership</a:t>
              </a:r>
            </a:p>
            <a:p>
              <a:pPr algn="ctr"/>
              <a:r>
                <a:rPr lang="en-US" sz="1000" dirty="0" smtClean="0">
                  <a:solidFill>
                    <a:schemeClr val="bg1"/>
                  </a:solidFill>
                </a:rPr>
                <a:t>Car Use</a:t>
              </a:r>
              <a:endParaRPr lang="en-US" sz="1000" dirty="0">
                <a:solidFill>
                  <a:schemeClr val="bg1"/>
                </a:solidFill>
              </a:endParaRPr>
            </a:p>
          </p:txBody>
        </p:sp>
        <p:sp>
          <p:nvSpPr>
            <p:cNvPr id="12" name="Rounded Rectangle 11"/>
            <p:cNvSpPr/>
            <p:nvPr/>
          </p:nvSpPr>
          <p:spPr>
            <a:xfrm>
              <a:off x="5401810" y="2506733"/>
              <a:ext cx="1211505" cy="24869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rgbClr val="000000"/>
                </a:solidFill>
              </a:endParaRPr>
            </a:p>
            <a:p>
              <a:pPr algn="ctr"/>
              <a:endParaRPr lang="en-US" sz="1600" dirty="0">
                <a:solidFill>
                  <a:srgbClr val="000000"/>
                </a:solidFill>
              </a:endParaRPr>
            </a:p>
            <a:p>
              <a:pPr algn="ctr"/>
              <a:r>
                <a:rPr lang="en-US" sz="1600" dirty="0" smtClean="0">
                  <a:solidFill>
                    <a:srgbClr val="000000"/>
                  </a:solidFill>
                </a:rPr>
                <a:t>Transport Demand</a:t>
              </a:r>
            </a:p>
            <a:p>
              <a:pPr algn="ctr"/>
              <a:r>
                <a:rPr lang="en-US" sz="1600" dirty="0" smtClean="0">
                  <a:solidFill>
                    <a:srgbClr val="000000"/>
                  </a:solidFill>
                </a:rPr>
                <a:t>202X</a:t>
              </a:r>
            </a:p>
            <a:p>
              <a:pPr algn="ctr"/>
              <a:endParaRPr lang="en-US" sz="1600" dirty="0">
                <a:solidFill>
                  <a:srgbClr val="000000"/>
                </a:solidFill>
              </a:endParaRPr>
            </a:p>
            <a:p>
              <a:pPr algn="ctr"/>
              <a:r>
                <a:rPr lang="en-US" sz="1600" dirty="0" smtClean="0">
                  <a:solidFill>
                    <a:srgbClr val="000000"/>
                  </a:solidFill>
                </a:rPr>
                <a:t>&lt; 50 </a:t>
              </a:r>
              <a:r>
                <a:rPr lang="en-US" sz="1600" dirty="0" err="1" smtClean="0">
                  <a:solidFill>
                    <a:srgbClr val="000000"/>
                  </a:solidFill>
                </a:rPr>
                <a:t>mbpd</a:t>
              </a:r>
              <a:endParaRPr lang="en-US" sz="1600" dirty="0" smtClean="0">
                <a:solidFill>
                  <a:srgbClr val="000000"/>
                </a:solidFill>
              </a:endParaRPr>
            </a:p>
            <a:p>
              <a:pPr algn="ctr"/>
              <a:endParaRPr lang="en-US" sz="1600" dirty="0">
                <a:solidFill>
                  <a:srgbClr val="000000"/>
                </a:solidFill>
              </a:endParaRPr>
            </a:p>
            <a:p>
              <a:pPr algn="ctr"/>
              <a:endParaRPr lang="en-US" sz="1600" dirty="0" smtClean="0">
                <a:solidFill>
                  <a:srgbClr val="000000"/>
                </a:solidFill>
              </a:endParaRPr>
            </a:p>
            <a:p>
              <a:pPr algn="ctr"/>
              <a:endParaRPr lang="en-US" sz="1600" dirty="0">
                <a:solidFill>
                  <a:srgbClr val="000000"/>
                </a:solidFill>
              </a:endParaRPr>
            </a:p>
          </p:txBody>
        </p:sp>
        <p:sp>
          <p:nvSpPr>
            <p:cNvPr id="6" name="Up Arrow 5"/>
            <p:cNvSpPr/>
            <p:nvPr/>
          </p:nvSpPr>
          <p:spPr>
            <a:xfrm>
              <a:off x="1659591" y="1324489"/>
              <a:ext cx="403412" cy="108043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Down Arrow 6"/>
            <p:cNvSpPr/>
            <p:nvPr/>
          </p:nvSpPr>
          <p:spPr>
            <a:xfrm>
              <a:off x="6066690" y="1300183"/>
              <a:ext cx="433294" cy="12065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Rounded Rectangle 17"/>
            <p:cNvSpPr/>
            <p:nvPr/>
          </p:nvSpPr>
          <p:spPr>
            <a:xfrm>
              <a:off x="2857655" y="2838607"/>
              <a:ext cx="2019580" cy="15165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The Trend In Between ?</a:t>
              </a:r>
            </a:p>
            <a:p>
              <a:pPr algn="ctr"/>
              <a:endParaRPr lang="en-US" sz="1100" dirty="0" smtClean="0">
                <a:solidFill>
                  <a:srgbClr val="000000"/>
                </a:solidFill>
              </a:endParaRPr>
            </a:p>
            <a:p>
              <a:pPr algn="ctr"/>
              <a:endParaRPr lang="en-US" sz="1100" dirty="0">
                <a:solidFill>
                  <a:srgbClr val="000000"/>
                </a:solidFill>
              </a:endParaRPr>
            </a:p>
            <a:p>
              <a:pPr algn="ctr"/>
              <a:endParaRPr lang="en-US" sz="1100" dirty="0" smtClean="0">
                <a:solidFill>
                  <a:srgbClr val="000000"/>
                </a:solidFill>
              </a:endParaRPr>
            </a:p>
            <a:p>
              <a:pPr algn="ctr"/>
              <a:endParaRPr lang="en-US" sz="1100" dirty="0">
                <a:solidFill>
                  <a:srgbClr val="000000"/>
                </a:solidFill>
              </a:endParaRPr>
            </a:p>
            <a:p>
              <a:pPr algn="ctr"/>
              <a:endParaRPr lang="en-US" sz="1100" dirty="0">
                <a:solidFill>
                  <a:srgbClr val="000000"/>
                </a:solidFill>
              </a:endParaRPr>
            </a:p>
          </p:txBody>
        </p:sp>
        <p:cxnSp>
          <p:nvCxnSpPr>
            <p:cNvPr id="21" name="Straight Connector 20"/>
            <p:cNvCxnSpPr/>
            <p:nvPr/>
          </p:nvCxnSpPr>
          <p:spPr>
            <a:xfrm>
              <a:off x="3250134" y="3908066"/>
              <a:ext cx="1170508" cy="1494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3314247" y="3306144"/>
              <a:ext cx="1106395" cy="549406"/>
            </a:xfrm>
            <a:custGeom>
              <a:avLst/>
              <a:gdLst>
                <a:gd name="connsiteX0" fmla="*/ 0 w 941295"/>
                <a:gd name="connsiteY0" fmla="*/ 136993 h 241581"/>
                <a:gd name="connsiteX1" fmla="*/ 612589 w 941295"/>
                <a:gd name="connsiteY1" fmla="*/ 2522 h 241581"/>
                <a:gd name="connsiteX2" fmla="*/ 941295 w 941295"/>
                <a:gd name="connsiteY2" fmla="*/ 241581 h 241581"/>
                <a:gd name="connsiteX3" fmla="*/ 941295 w 941295"/>
                <a:gd name="connsiteY3" fmla="*/ 241581 h 241581"/>
                <a:gd name="connsiteX4" fmla="*/ 926353 w 941295"/>
                <a:gd name="connsiteY4" fmla="*/ 226640 h 241581"/>
                <a:gd name="connsiteX5" fmla="*/ 926353 w 941295"/>
                <a:gd name="connsiteY5" fmla="*/ 226640 h 24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295" h="241581">
                  <a:moveTo>
                    <a:pt x="0" y="136993"/>
                  </a:moveTo>
                  <a:cubicBezTo>
                    <a:pt x="227853" y="61042"/>
                    <a:pt x="455706" y="-14909"/>
                    <a:pt x="612589" y="2522"/>
                  </a:cubicBezTo>
                  <a:cubicBezTo>
                    <a:pt x="769472" y="19953"/>
                    <a:pt x="941295" y="241581"/>
                    <a:pt x="941295" y="241581"/>
                  </a:cubicBezTo>
                  <a:lnTo>
                    <a:pt x="941295" y="241581"/>
                  </a:lnTo>
                  <a:lnTo>
                    <a:pt x="926353" y="226640"/>
                  </a:lnTo>
                  <a:lnTo>
                    <a:pt x="926353" y="226640"/>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30" name="Rounded Rectangle 29"/>
            <p:cNvSpPr/>
            <p:nvPr/>
          </p:nvSpPr>
          <p:spPr>
            <a:xfrm>
              <a:off x="3491282" y="1287039"/>
              <a:ext cx="2516281" cy="1117887"/>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smtClean="0">
                  <a:solidFill>
                    <a:schemeClr val="tx1"/>
                  </a:solidFill>
                </a:rPr>
                <a:t>Financial</a:t>
              </a:r>
              <a:r>
                <a:rPr lang="en-US" sz="1000" dirty="0" smtClean="0">
                  <a:solidFill>
                    <a:schemeClr val="bg1"/>
                  </a:solidFill>
                </a:rPr>
                <a:t>   - IIGCC / Green Bonds</a:t>
              </a:r>
            </a:p>
            <a:p>
              <a:r>
                <a:rPr lang="en-US" sz="1000" b="1" dirty="0" smtClean="0">
                  <a:solidFill>
                    <a:schemeClr val="tx1"/>
                  </a:solidFill>
                </a:rPr>
                <a:t>Social</a:t>
              </a:r>
              <a:r>
                <a:rPr lang="en-US" sz="1000" dirty="0" smtClean="0">
                  <a:solidFill>
                    <a:schemeClr val="tx1"/>
                  </a:solidFill>
                </a:rPr>
                <a:t> </a:t>
              </a:r>
              <a:r>
                <a:rPr lang="en-US" sz="1000" dirty="0" smtClean="0">
                  <a:solidFill>
                    <a:schemeClr val="bg1"/>
                  </a:solidFill>
                </a:rPr>
                <a:t>– Carbon Tracker / Car Ownership</a:t>
              </a:r>
            </a:p>
            <a:p>
              <a:r>
                <a:rPr lang="en-US" sz="1000" b="1" dirty="0" smtClean="0">
                  <a:solidFill>
                    <a:srgbClr val="000000"/>
                  </a:solidFill>
                </a:rPr>
                <a:t>Regulatory</a:t>
              </a:r>
              <a:r>
                <a:rPr lang="en-US" sz="1000" dirty="0" smtClean="0">
                  <a:solidFill>
                    <a:srgbClr val="000000"/>
                  </a:solidFill>
                </a:rPr>
                <a:t> </a:t>
              </a:r>
              <a:r>
                <a:rPr lang="en-US" sz="1000" dirty="0" smtClean="0">
                  <a:solidFill>
                    <a:schemeClr val="bg1"/>
                  </a:solidFill>
                </a:rPr>
                <a:t>– Emissions Standards / COP21</a:t>
              </a:r>
            </a:p>
            <a:p>
              <a:r>
                <a:rPr lang="en-US" sz="1000" b="1" dirty="0" smtClean="0">
                  <a:solidFill>
                    <a:srgbClr val="000000"/>
                  </a:solidFill>
                </a:rPr>
                <a:t>Technology</a:t>
              </a:r>
              <a:r>
                <a:rPr lang="en-US" sz="1000" dirty="0" smtClean="0">
                  <a:solidFill>
                    <a:schemeClr val="bg1"/>
                  </a:solidFill>
                </a:rPr>
                <a:t> – EV /  Grid / Autonomous</a:t>
              </a:r>
            </a:p>
            <a:p>
              <a:r>
                <a:rPr lang="en-US" sz="1000" b="1" dirty="0" smtClean="0">
                  <a:solidFill>
                    <a:srgbClr val="000000"/>
                  </a:solidFill>
                </a:rPr>
                <a:t>Networks</a:t>
              </a:r>
              <a:r>
                <a:rPr lang="en-US" sz="1000" dirty="0" smtClean="0">
                  <a:solidFill>
                    <a:schemeClr val="bg1"/>
                  </a:solidFill>
                </a:rPr>
                <a:t> -  Policy Forums / Social Media</a:t>
              </a:r>
              <a:endParaRPr lang="en-US" sz="1000" dirty="0">
                <a:solidFill>
                  <a:schemeClr val="bg1"/>
                </a:solidFill>
              </a:endParaRPr>
            </a:p>
          </p:txBody>
        </p:sp>
      </p:grpSp>
      <p:grpSp>
        <p:nvGrpSpPr>
          <p:cNvPr id="31" name="Group 30"/>
          <p:cNvGrpSpPr/>
          <p:nvPr/>
        </p:nvGrpSpPr>
        <p:grpSpPr>
          <a:xfrm>
            <a:off x="6694003" y="1559095"/>
            <a:ext cx="3211997" cy="1913971"/>
            <a:chOff x="990600" y="622300"/>
            <a:chExt cx="7645400" cy="4102100"/>
          </a:xfrm>
        </p:grpSpPr>
        <p:grpSp>
          <p:nvGrpSpPr>
            <p:cNvPr id="32" name="Group 31"/>
            <p:cNvGrpSpPr/>
            <p:nvPr/>
          </p:nvGrpSpPr>
          <p:grpSpPr>
            <a:xfrm>
              <a:off x="990600" y="622300"/>
              <a:ext cx="7645400" cy="4102100"/>
              <a:chOff x="990600" y="622300"/>
              <a:chExt cx="7645400" cy="4102100"/>
            </a:xfrm>
          </p:grpSpPr>
          <p:sp>
            <p:nvSpPr>
              <p:cNvPr id="34" name="Oval 33"/>
              <p:cNvSpPr/>
              <p:nvPr/>
            </p:nvSpPr>
            <p:spPr>
              <a:xfrm>
                <a:off x="990600" y="622300"/>
                <a:ext cx="7645400" cy="4102100"/>
              </a:xfrm>
              <a:prstGeom prst="ellipse">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5" name="Oval 34"/>
              <p:cNvSpPr/>
              <p:nvPr/>
            </p:nvSpPr>
            <p:spPr>
              <a:xfrm>
                <a:off x="2743200" y="1371600"/>
                <a:ext cx="4368800" cy="2463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6" name="Oval 35"/>
              <p:cNvSpPr/>
              <p:nvPr/>
            </p:nvSpPr>
            <p:spPr>
              <a:xfrm>
                <a:off x="3886200" y="990600"/>
                <a:ext cx="22352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Financial</a:t>
                </a:r>
                <a:endParaRPr lang="en-US" sz="800" b="1" dirty="0">
                  <a:solidFill>
                    <a:schemeClr val="tx1"/>
                  </a:solidFill>
                </a:endParaRPr>
              </a:p>
            </p:txBody>
          </p:sp>
          <p:sp>
            <p:nvSpPr>
              <p:cNvPr id="37" name="Oval 36"/>
              <p:cNvSpPr/>
              <p:nvPr/>
            </p:nvSpPr>
            <p:spPr>
              <a:xfrm>
                <a:off x="6121400" y="2133600"/>
                <a:ext cx="22352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Social</a:t>
                </a:r>
                <a:r>
                  <a:rPr lang="en-US" sz="800" dirty="0" smtClean="0">
                    <a:solidFill>
                      <a:srgbClr val="000000"/>
                    </a:solidFill>
                  </a:rPr>
                  <a:t> </a:t>
                </a:r>
                <a:endParaRPr lang="en-US" sz="800" dirty="0"/>
              </a:p>
            </p:txBody>
          </p:sp>
          <p:sp>
            <p:nvSpPr>
              <p:cNvPr id="38" name="Oval 37"/>
              <p:cNvSpPr/>
              <p:nvPr/>
            </p:nvSpPr>
            <p:spPr>
              <a:xfrm>
                <a:off x="3886200" y="3340100"/>
                <a:ext cx="2384472" cy="978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Regulatory</a:t>
                </a:r>
                <a:endParaRPr lang="en-US" sz="800" b="1" dirty="0">
                  <a:solidFill>
                    <a:srgbClr val="000000"/>
                  </a:solidFill>
                </a:endParaRPr>
              </a:p>
            </p:txBody>
          </p:sp>
          <p:sp>
            <p:nvSpPr>
              <p:cNvPr id="39" name="Oval 38"/>
              <p:cNvSpPr/>
              <p:nvPr/>
            </p:nvSpPr>
            <p:spPr>
              <a:xfrm>
                <a:off x="1295400" y="2133600"/>
                <a:ext cx="25908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Technology</a:t>
                </a:r>
                <a:endParaRPr lang="en-US" sz="800" b="1" dirty="0">
                  <a:solidFill>
                    <a:srgbClr val="000000"/>
                  </a:solidFill>
                </a:endParaRPr>
              </a:p>
            </p:txBody>
          </p:sp>
          <p:sp>
            <p:nvSpPr>
              <p:cNvPr id="40" name="Oval 39"/>
              <p:cNvSpPr/>
              <p:nvPr/>
            </p:nvSpPr>
            <p:spPr>
              <a:xfrm>
                <a:off x="3886200" y="2133600"/>
                <a:ext cx="2235200" cy="990600"/>
              </a:xfrm>
              <a:prstGeom prst="ellipse">
                <a:avLst/>
              </a:prstGeom>
              <a:noFill/>
              <a:ln>
                <a:solidFill>
                  <a:srgbClr val="1E1E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Oil Demand</a:t>
                </a:r>
                <a:endParaRPr lang="en-US" sz="800" b="1" dirty="0">
                  <a:solidFill>
                    <a:schemeClr val="tx1"/>
                  </a:solidFill>
                </a:endParaRPr>
              </a:p>
            </p:txBody>
          </p:sp>
        </p:grpSp>
        <p:sp>
          <p:nvSpPr>
            <p:cNvPr id="33" name="TextBox 32"/>
            <p:cNvSpPr txBox="1"/>
            <p:nvPr/>
          </p:nvSpPr>
          <p:spPr>
            <a:xfrm>
              <a:off x="1733580" y="1394531"/>
              <a:ext cx="2152618" cy="461748"/>
            </a:xfrm>
            <a:prstGeom prst="rect">
              <a:avLst/>
            </a:prstGeom>
            <a:noFill/>
          </p:spPr>
          <p:txBody>
            <a:bodyPr wrap="square" rtlCol="0">
              <a:spAutoFit/>
            </a:bodyPr>
            <a:lstStyle/>
            <a:p>
              <a:r>
                <a:rPr lang="en-US" sz="800" b="1" dirty="0" smtClean="0">
                  <a:latin typeface="+mn-lt"/>
                </a:rPr>
                <a:t>NETWORKS</a:t>
              </a:r>
              <a:endParaRPr lang="en-US" sz="800" b="1" dirty="0">
                <a:latin typeface="+mn-lt"/>
              </a:endParaRPr>
            </a:p>
          </p:txBody>
        </p:sp>
      </p:grpSp>
      <p:sp>
        <p:nvSpPr>
          <p:cNvPr id="9" name="Rectangle 8"/>
          <p:cNvSpPr/>
          <p:nvPr/>
        </p:nvSpPr>
        <p:spPr>
          <a:xfrm>
            <a:off x="6435775" y="5993352"/>
            <a:ext cx="4953000" cy="215444"/>
          </a:xfrm>
          <a:prstGeom prst="rect">
            <a:avLst/>
          </a:prstGeom>
        </p:spPr>
        <p:txBody>
          <a:bodyPr>
            <a:spAutoFit/>
          </a:bodyPr>
          <a:lstStyle/>
          <a:p>
            <a:r>
              <a:rPr lang="en-US" sz="800" dirty="0" smtClean="0">
                <a:solidFill>
                  <a:schemeClr val="bg1"/>
                </a:solidFill>
                <a:latin typeface="+mn-lt"/>
              </a:rPr>
              <a:t>*http</a:t>
            </a:r>
            <a:r>
              <a:rPr lang="en-US" sz="800" dirty="0">
                <a:solidFill>
                  <a:schemeClr val="bg1"/>
                </a:solidFill>
                <a:latin typeface="+mn-lt"/>
              </a:rPr>
              <a:t>://</a:t>
            </a:r>
            <a:r>
              <a:rPr lang="en-US" sz="800" dirty="0" err="1">
                <a:solidFill>
                  <a:schemeClr val="bg1"/>
                </a:solidFill>
                <a:latin typeface="+mn-lt"/>
              </a:rPr>
              <a:t>www.dollarsperbbl.com</a:t>
            </a:r>
            <a:r>
              <a:rPr lang="en-US" sz="800" dirty="0">
                <a:solidFill>
                  <a:schemeClr val="bg1"/>
                </a:solidFill>
                <a:latin typeface="+mn-lt"/>
              </a:rPr>
              <a:t>/2016/10/05/plan-b-the-</a:t>
            </a:r>
            <a:r>
              <a:rPr lang="en-US" sz="800" dirty="0" err="1">
                <a:solidFill>
                  <a:schemeClr val="bg1"/>
                </a:solidFill>
                <a:latin typeface="+mn-lt"/>
              </a:rPr>
              <a:t>unwalled</a:t>
            </a:r>
            <a:r>
              <a:rPr lang="en-US" sz="800" dirty="0">
                <a:solidFill>
                  <a:schemeClr val="bg1"/>
                </a:solidFill>
                <a:latin typeface="+mn-lt"/>
              </a:rPr>
              <a:t>-garden/</a:t>
            </a:r>
          </a:p>
        </p:txBody>
      </p:sp>
    </p:spTree>
    <p:extLst>
      <p:ext uri="{BB962C8B-B14F-4D97-AF65-F5344CB8AC3E}">
        <p14:creationId xmlns:p14="http://schemas.microsoft.com/office/powerpoint/2010/main" val="33035207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376784"/>
            <a:ext cx="9906000" cy="4655419"/>
          </a:xfrm>
          <a:prstGeom prst="rect">
            <a:avLst/>
          </a:prstGeom>
        </p:spPr>
      </p:pic>
      <p:sp>
        <p:nvSpPr>
          <p:cNvPr id="26" name="Title 1"/>
          <p:cNvSpPr txBox="1">
            <a:spLocks/>
          </p:cNvSpPr>
          <p:nvPr/>
        </p:nvSpPr>
        <p:spPr>
          <a:xfrm>
            <a:off x="268770" y="282260"/>
            <a:ext cx="8747262" cy="837590"/>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THE END OF EXPLORATION?</a:t>
            </a:r>
          </a:p>
          <a:p>
            <a:r>
              <a:rPr lang="en-GB" sz="2100" b="0" dirty="0" smtClean="0">
                <a:latin typeface="+mj-lt"/>
              </a:rPr>
              <a:t>IEA Future Supply-Demand Scenarios</a:t>
            </a:r>
            <a:endParaRPr lang="en-US" sz="2300" b="0" dirty="0">
              <a:latin typeface="+mj-lt"/>
            </a:endParaRPr>
          </a:p>
        </p:txBody>
      </p:sp>
      <p:pic>
        <p:nvPicPr>
          <p:cNvPr id="4" name="Picture 3"/>
          <p:cNvPicPr>
            <a:picLocks noChangeAspect="1"/>
          </p:cNvPicPr>
          <p:nvPr/>
        </p:nvPicPr>
        <p:blipFill>
          <a:blip r:embed="rId3" cstate="email">
            <a:alphaModFix amt="88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022836" y="1665603"/>
            <a:ext cx="7607922" cy="3903846"/>
          </a:xfrm>
          <a:prstGeom prst="rect">
            <a:avLst/>
          </a:prstGeom>
          <a:solidFill>
            <a:schemeClr val="accent1"/>
          </a:solidFill>
        </p:spPr>
      </p:pic>
      <p:sp>
        <p:nvSpPr>
          <p:cNvPr id="7" name="TextBox 6"/>
          <p:cNvSpPr txBox="1"/>
          <p:nvPr/>
        </p:nvSpPr>
        <p:spPr>
          <a:xfrm>
            <a:off x="1090332" y="1744566"/>
            <a:ext cx="962059" cy="307777"/>
          </a:xfrm>
          <a:prstGeom prst="rect">
            <a:avLst/>
          </a:prstGeom>
          <a:solidFill>
            <a:schemeClr val="bg1"/>
          </a:solidFill>
        </p:spPr>
        <p:txBody>
          <a:bodyPr wrap="square" rtlCol="0">
            <a:spAutoFit/>
          </a:bodyPr>
          <a:lstStyle/>
          <a:p>
            <a:r>
              <a:rPr lang="en-US" sz="1400" dirty="0" err="1" smtClean="0">
                <a:latin typeface="Arial"/>
                <a:cs typeface="Arial"/>
              </a:rPr>
              <a:t>mbpd</a:t>
            </a:r>
            <a:endParaRPr lang="en-US" sz="1400" dirty="0">
              <a:latin typeface="Arial"/>
              <a:cs typeface="Arial"/>
            </a:endParaRPr>
          </a:p>
        </p:txBody>
      </p:sp>
      <p:sp>
        <p:nvSpPr>
          <p:cNvPr id="12" name="TextBox 11"/>
          <p:cNvSpPr txBox="1"/>
          <p:nvPr/>
        </p:nvSpPr>
        <p:spPr>
          <a:xfrm>
            <a:off x="6380126" y="2169525"/>
            <a:ext cx="2250632" cy="261610"/>
          </a:xfrm>
          <a:prstGeom prst="rect">
            <a:avLst/>
          </a:prstGeom>
          <a:solidFill>
            <a:schemeClr val="bg1"/>
          </a:solidFill>
        </p:spPr>
        <p:txBody>
          <a:bodyPr wrap="square" rtlCol="0">
            <a:spAutoFit/>
          </a:bodyPr>
          <a:lstStyle/>
          <a:p>
            <a:r>
              <a:rPr lang="en-US" sz="1100" dirty="0" smtClean="0">
                <a:latin typeface="Arial"/>
                <a:cs typeface="Arial"/>
              </a:rPr>
              <a:t>Oil demand IEA 450 scenario</a:t>
            </a:r>
            <a:endParaRPr lang="en-US" sz="1100" dirty="0">
              <a:latin typeface="Arial"/>
              <a:cs typeface="Arial"/>
            </a:endParaRPr>
          </a:p>
        </p:txBody>
      </p:sp>
    </p:spTree>
    <p:extLst>
      <p:ext uri="{BB962C8B-B14F-4D97-AF65-F5344CB8AC3E}">
        <p14:creationId xmlns:p14="http://schemas.microsoft.com/office/powerpoint/2010/main" val="28387781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239" y="1340187"/>
            <a:ext cx="9906000" cy="4876428"/>
          </a:xfrm>
          <a:prstGeom prst="rect">
            <a:avLst/>
          </a:prstGeom>
        </p:spPr>
      </p:pic>
      <p:sp>
        <p:nvSpPr>
          <p:cNvPr id="26" name="Title 1"/>
          <p:cNvSpPr txBox="1">
            <a:spLocks/>
          </p:cNvSpPr>
          <p:nvPr/>
        </p:nvSpPr>
        <p:spPr>
          <a:xfrm>
            <a:off x="268770" y="406400"/>
            <a:ext cx="8747262" cy="713449"/>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a:latin typeface="+mj-lt"/>
              </a:rPr>
              <a:t>LESS CAPEX</a:t>
            </a:r>
            <a:br>
              <a:rPr lang="en-GB" dirty="0">
                <a:latin typeface="+mj-lt"/>
              </a:rPr>
            </a:br>
            <a:r>
              <a:rPr lang="en-GB" sz="2100" b="0" dirty="0">
                <a:latin typeface="+mj-lt"/>
              </a:rPr>
              <a:t>Future Investment Scenarios</a:t>
            </a:r>
            <a:endParaRPr lang="en-US" sz="2300" b="0" dirty="0">
              <a:latin typeface="+mj-lt"/>
            </a:endParaRPr>
          </a:p>
        </p:txBody>
      </p:sp>
      <p:pic>
        <p:nvPicPr>
          <p:cNvPr id="14" name="Picture 13" descr="Acc Capex Growth.jpg"/>
          <p:cNvPicPr>
            <a:picLocks noChangeAspect="1"/>
          </p:cNvPicPr>
          <p:nvPr/>
        </p:nvPicPr>
        <p:blipFill>
          <a:blip r:embed="rId3" cstate="email">
            <a:alphaModFix amt="74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268770" y="1655595"/>
            <a:ext cx="8277851" cy="4037759"/>
          </a:xfrm>
          <a:prstGeom prst="rect">
            <a:avLst/>
          </a:prstGeom>
        </p:spPr>
      </p:pic>
      <p:sp>
        <p:nvSpPr>
          <p:cNvPr id="13" name="TextBox 12"/>
          <p:cNvSpPr txBox="1"/>
          <p:nvPr/>
        </p:nvSpPr>
        <p:spPr>
          <a:xfrm>
            <a:off x="7754627" y="1655595"/>
            <a:ext cx="1857368" cy="1491276"/>
          </a:xfrm>
          <a:prstGeom prst="rect">
            <a:avLst/>
          </a:prstGeom>
          <a:solidFill>
            <a:srgbClr val="558ED5">
              <a:alpha val="96000"/>
            </a:srgbClr>
          </a:solidFill>
        </p:spPr>
        <p:txBody>
          <a:bodyPr wrap="square" lIns="107287" tIns="53643" rIns="107287" bIns="53643" rtlCol="0">
            <a:spAutoFit/>
          </a:bodyPr>
          <a:lstStyle/>
          <a:p>
            <a:pPr marL="201162" indent="-201162">
              <a:spcBef>
                <a:spcPts val="352"/>
              </a:spcBef>
              <a:spcAft>
                <a:spcPts val="352"/>
              </a:spcAft>
              <a:buFont typeface="Arial"/>
              <a:buChar char="•"/>
            </a:pPr>
            <a:r>
              <a:rPr lang="en-US" sz="1200" dirty="0">
                <a:solidFill>
                  <a:srgbClr val="000000"/>
                </a:solidFill>
                <a:latin typeface="+mj-lt"/>
                <a:cs typeface="Arial"/>
              </a:rPr>
              <a:t>Previous </a:t>
            </a:r>
            <a:r>
              <a:rPr lang="en-US" sz="1200" dirty="0" err="1">
                <a:solidFill>
                  <a:srgbClr val="000000"/>
                </a:solidFill>
                <a:latin typeface="+mj-lt"/>
                <a:cs typeface="Arial"/>
              </a:rPr>
              <a:t>capex</a:t>
            </a:r>
            <a:r>
              <a:rPr lang="en-US" sz="1200" dirty="0">
                <a:solidFill>
                  <a:srgbClr val="000000"/>
                </a:solidFill>
                <a:latin typeface="+mj-lt"/>
                <a:cs typeface="Arial"/>
              </a:rPr>
              <a:t> trajectory 2000-14 at 15% pa growth</a:t>
            </a:r>
          </a:p>
          <a:p>
            <a:pPr marL="201162" indent="-201162">
              <a:spcBef>
                <a:spcPts val="352"/>
              </a:spcBef>
              <a:spcAft>
                <a:spcPts val="352"/>
              </a:spcAft>
              <a:buFont typeface="Arial"/>
              <a:buChar char="•"/>
            </a:pPr>
            <a:r>
              <a:rPr lang="en-US" sz="1200" dirty="0">
                <a:solidFill>
                  <a:srgbClr val="000000"/>
                </a:solidFill>
                <a:latin typeface="+mj-lt"/>
                <a:cs typeface="Arial"/>
              </a:rPr>
              <a:t>IEA high growth scenarios to 2040 imply </a:t>
            </a:r>
            <a:r>
              <a:rPr lang="en-US" sz="1200" dirty="0" err="1">
                <a:solidFill>
                  <a:srgbClr val="000000"/>
                </a:solidFill>
                <a:latin typeface="+mj-lt"/>
                <a:cs typeface="Arial"/>
              </a:rPr>
              <a:t>capex</a:t>
            </a:r>
            <a:r>
              <a:rPr lang="en-US" sz="1200" dirty="0">
                <a:solidFill>
                  <a:srgbClr val="000000"/>
                </a:solidFill>
                <a:latin typeface="+mj-lt"/>
                <a:cs typeface="Arial"/>
              </a:rPr>
              <a:t> growth of 1% pa</a:t>
            </a:r>
          </a:p>
        </p:txBody>
      </p:sp>
    </p:spTree>
    <p:extLst>
      <p:ext uri="{BB962C8B-B14F-4D97-AF65-F5344CB8AC3E}">
        <p14:creationId xmlns:p14="http://schemas.microsoft.com/office/powerpoint/2010/main" val="3059651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119849"/>
            <a:ext cx="9906000" cy="509856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03530252"/>
              </p:ext>
            </p:extLst>
          </p:nvPr>
        </p:nvGraphicFramePr>
        <p:xfrm>
          <a:off x="418994" y="1308101"/>
          <a:ext cx="7315920" cy="4842445"/>
        </p:xfrm>
        <a:graphic>
          <a:graphicData uri="http://schemas.openxmlformats.org/drawingml/2006/table">
            <a:tbl>
              <a:tblPr firstRow="1" bandRow="1">
                <a:tableStyleId>{5C22544A-7EE6-4342-B048-85BDC9FD1C3A}</a:tableStyleId>
              </a:tblPr>
              <a:tblGrid>
                <a:gridCol w="1828980"/>
                <a:gridCol w="1828980"/>
                <a:gridCol w="1828980"/>
                <a:gridCol w="1828980"/>
              </a:tblGrid>
              <a:tr h="308397">
                <a:tc>
                  <a:txBody>
                    <a:bodyPr/>
                    <a:lstStyle/>
                    <a:p>
                      <a:pPr algn="ctr"/>
                      <a:r>
                        <a:rPr lang="en-US" sz="1400" dirty="0" smtClean="0"/>
                        <a:t>Strategy / Group</a:t>
                      </a:r>
                      <a:endParaRPr lang="en-US" sz="1400" dirty="0">
                        <a:latin typeface="Arial"/>
                        <a:cs typeface="Arial"/>
                      </a:endParaRPr>
                    </a:p>
                  </a:txBody>
                  <a:tcPr marL="99060" marR="99060" marT="60960" marB="60960"/>
                </a:tc>
                <a:tc>
                  <a:txBody>
                    <a:bodyPr/>
                    <a:lstStyle/>
                    <a:p>
                      <a:pPr algn="ctr"/>
                      <a:r>
                        <a:rPr lang="en-US" sz="1400" dirty="0" smtClean="0"/>
                        <a:t>NOC</a:t>
                      </a:r>
                      <a:endParaRPr lang="en-US" sz="1400" dirty="0">
                        <a:latin typeface="Arial"/>
                        <a:cs typeface="Arial"/>
                      </a:endParaRPr>
                    </a:p>
                  </a:txBody>
                  <a:tcPr marL="99060" marR="99060" marT="60960" marB="60960"/>
                </a:tc>
                <a:tc>
                  <a:txBody>
                    <a:bodyPr/>
                    <a:lstStyle/>
                    <a:p>
                      <a:pPr algn="ctr"/>
                      <a:r>
                        <a:rPr lang="en-US" sz="1400" dirty="0" smtClean="0"/>
                        <a:t>IOC</a:t>
                      </a:r>
                      <a:endParaRPr lang="en-US" sz="1400" dirty="0">
                        <a:latin typeface="Arial"/>
                        <a:cs typeface="Arial"/>
                      </a:endParaRPr>
                    </a:p>
                  </a:txBody>
                  <a:tcPr marL="99060" marR="99060" marT="60960" marB="60960"/>
                </a:tc>
                <a:tc>
                  <a:txBody>
                    <a:bodyPr/>
                    <a:lstStyle/>
                    <a:p>
                      <a:pPr algn="ctr"/>
                      <a:r>
                        <a:rPr lang="en-US" sz="1400" dirty="0" smtClean="0"/>
                        <a:t>IND</a:t>
                      </a:r>
                      <a:endParaRPr lang="en-US" sz="1400" dirty="0">
                        <a:latin typeface="Arial"/>
                        <a:cs typeface="Arial"/>
                      </a:endParaRPr>
                    </a:p>
                  </a:txBody>
                  <a:tcPr marL="99060" marR="99060" marT="60960" marB="60960"/>
                </a:tc>
              </a:tr>
              <a:tr h="1093406">
                <a:tc>
                  <a:txBody>
                    <a:bodyPr/>
                    <a:lstStyle/>
                    <a:p>
                      <a:pPr algn="ctr"/>
                      <a:r>
                        <a:rPr lang="en-US" sz="1400" dirty="0" smtClean="0">
                          <a:solidFill>
                            <a:srgbClr val="FFFFFF"/>
                          </a:solidFill>
                        </a:rPr>
                        <a:t>Previous Growth Model</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Develop / Grow </a:t>
                      </a:r>
                      <a:r>
                        <a:rPr lang="en-US" sz="1400" baseline="0" dirty="0" smtClean="0">
                          <a:solidFill>
                            <a:srgbClr val="FFFFFF"/>
                          </a:solidFill>
                        </a:rPr>
                        <a:t>Owned Assets via Self-Managed or IOC Service Projects </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Develop / Grow New Infrastructure via Megaprojects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Leverage new shale technology / invest with cheap debt</a:t>
                      </a:r>
                      <a:endParaRPr lang="en-US" sz="1400" dirty="0">
                        <a:solidFill>
                          <a:srgbClr val="FFFFFF"/>
                        </a:solidFill>
                        <a:latin typeface="Arial"/>
                        <a:cs typeface="Arial"/>
                      </a:endParaRPr>
                    </a:p>
                  </a:txBody>
                  <a:tcPr marL="99060" marR="99060" marT="60960" marB="60960">
                    <a:solidFill>
                      <a:schemeClr val="tx2">
                        <a:alpha val="90000"/>
                      </a:schemeClr>
                    </a:solidFill>
                  </a:tcPr>
                </a:tc>
              </a:tr>
              <a:tr h="700901">
                <a:tc>
                  <a:txBody>
                    <a:bodyPr/>
                    <a:lstStyle/>
                    <a:p>
                      <a:pPr algn="ctr"/>
                      <a:r>
                        <a:rPr lang="en-US" sz="1400" dirty="0" smtClean="0">
                          <a:solidFill>
                            <a:srgbClr val="FFFFFF"/>
                          </a:solidFill>
                        </a:rPr>
                        <a:t>Current Model</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Continue investments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Invest</a:t>
                      </a:r>
                      <a:r>
                        <a:rPr lang="en-US" sz="1400" baseline="0" dirty="0" smtClean="0">
                          <a:solidFill>
                            <a:srgbClr val="FFFFFF"/>
                          </a:solidFill>
                        </a:rPr>
                        <a:t>ment freeze, review portfolios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Investment freeze, review break-even costs</a:t>
                      </a:r>
                      <a:endParaRPr lang="en-US" sz="1400" dirty="0">
                        <a:solidFill>
                          <a:srgbClr val="FFFFFF"/>
                        </a:solidFill>
                        <a:latin typeface="Arial"/>
                        <a:cs typeface="Arial"/>
                      </a:endParaRPr>
                    </a:p>
                  </a:txBody>
                  <a:tcPr marL="99060" marR="99060" marT="60960" marB="60960">
                    <a:solidFill>
                      <a:schemeClr val="tx2">
                        <a:alpha val="90000"/>
                      </a:schemeClr>
                    </a:solidFill>
                  </a:tcPr>
                </a:tc>
              </a:tr>
              <a:tr h="1093406">
                <a:tc>
                  <a:txBody>
                    <a:bodyPr/>
                    <a:lstStyle/>
                    <a:p>
                      <a:pPr algn="ctr"/>
                      <a:r>
                        <a:rPr lang="en-US" sz="1400" dirty="0" smtClean="0">
                          <a:solidFill>
                            <a:srgbClr val="FFFFFF"/>
                          </a:solidFill>
                        </a:rPr>
                        <a:t>Future Strategy</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Extend investments</a:t>
                      </a:r>
                      <a:r>
                        <a:rPr lang="en-US" sz="1400" baseline="0" dirty="0" smtClean="0">
                          <a:solidFill>
                            <a:srgbClr val="FFFFFF"/>
                          </a:solidFill>
                        </a:rPr>
                        <a:t> / leverage service sectors / IOCs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Constrain investment / reduce cost</a:t>
                      </a:r>
                      <a:r>
                        <a:rPr lang="en-US" sz="1400" baseline="0" dirty="0" smtClean="0">
                          <a:solidFill>
                            <a:srgbClr val="FFFFFF"/>
                          </a:solidFill>
                        </a:rPr>
                        <a:t> base / NOC Service model</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Assess break-even options to reinvest</a:t>
                      </a:r>
                      <a:endParaRPr lang="en-US" sz="1400" dirty="0">
                        <a:solidFill>
                          <a:srgbClr val="FFFFFF"/>
                        </a:solidFill>
                        <a:latin typeface="Arial"/>
                        <a:cs typeface="Arial"/>
                      </a:endParaRPr>
                    </a:p>
                  </a:txBody>
                  <a:tcPr marL="99060" marR="99060" marT="60960" marB="60960">
                    <a:solidFill>
                      <a:schemeClr val="tx2">
                        <a:alpha val="90000"/>
                      </a:schemeClr>
                    </a:solidFill>
                  </a:tcPr>
                </a:tc>
              </a:tr>
              <a:tr h="841082">
                <a:tc>
                  <a:txBody>
                    <a:bodyPr/>
                    <a:lstStyle/>
                    <a:p>
                      <a:pPr algn="ctr"/>
                      <a:r>
                        <a:rPr lang="en-US" sz="1400" dirty="0" smtClean="0">
                          <a:solidFill>
                            <a:srgbClr val="FFFFFF"/>
                          </a:solidFill>
                        </a:rPr>
                        <a:t>Primary Finance</a:t>
                      </a:r>
                      <a:r>
                        <a:rPr lang="en-US" sz="1400" baseline="0" dirty="0" smtClean="0">
                          <a:solidFill>
                            <a:srgbClr val="FFFFFF"/>
                          </a:solidFill>
                        </a:rPr>
                        <a:t> </a:t>
                      </a:r>
                      <a:r>
                        <a:rPr lang="en-US" sz="1400" dirty="0" smtClean="0">
                          <a:solidFill>
                            <a:srgbClr val="FFFFFF"/>
                          </a:solidFill>
                        </a:rPr>
                        <a:t>Focus</a:t>
                      </a:r>
                    </a:p>
                    <a:p>
                      <a:pPr algn="ctr"/>
                      <a:r>
                        <a:rPr lang="en-US" sz="1200" dirty="0" smtClean="0">
                          <a:solidFill>
                            <a:srgbClr val="FFFFFF"/>
                          </a:solidFill>
                        </a:rPr>
                        <a:t>(</a:t>
                      </a:r>
                      <a:r>
                        <a:rPr lang="en-US" sz="1200" dirty="0" err="1" smtClean="0">
                          <a:solidFill>
                            <a:srgbClr val="FFFFFF"/>
                          </a:solidFill>
                        </a:rPr>
                        <a:t>Capex</a:t>
                      </a:r>
                      <a:r>
                        <a:rPr lang="en-US" sz="1200" dirty="0" smtClean="0">
                          <a:solidFill>
                            <a:srgbClr val="FFFFFF"/>
                          </a:solidFill>
                        </a:rPr>
                        <a:t> / Dividends </a:t>
                      </a:r>
                      <a:r>
                        <a:rPr lang="en-US" sz="1200" baseline="0" dirty="0" smtClean="0">
                          <a:solidFill>
                            <a:srgbClr val="FFFFFF"/>
                          </a:solidFill>
                        </a:rPr>
                        <a:t>/ Debt)</a:t>
                      </a:r>
                      <a:endParaRPr lang="en-US" sz="12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err="1" smtClean="0">
                          <a:solidFill>
                            <a:srgbClr val="FFFFFF"/>
                          </a:solidFill>
                        </a:rPr>
                        <a:t>Capex</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Dividends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Debt</a:t>
                      </a:r>
                      <a:endParaRPr lang="en-US" sz="1400" dirty="0">
                        <a:solidFill>
                          <a:srgbClr val="FFFFFF"/>
                        </a:solidFill>
                        <a:latin typeface="Arial"/>
                        <a:cs typeface="Arial"/>
                      </a:endParaRPr>
                    </a:p>
                  </a:txBody>
                  <a:tcPr marL="99060" marR="99060" marT="60960" marB="60960">
                    <a:solidFill>
                      <a:schemeClr val="tx2">
                        <a:alpha val="90000"/>
                      </a:schemeClr>
                    </a:solidFill>
                  </a:tcPr>
                </a:tc>
              </a:tr>
              <a:tr h="308397">
                <a:tc>
                  <a:txBody>
                    <a:bodyPr/>
                    <a:lstStyle/>
                    <a:p>
                      <a:pPr algn="ctr"/>
                      <a:r>
                        <a:rPr lang="en-US" sz="1400" dirty="0" smtClean="0">
                          <a:solidFill>
                            <a:srgbClr val="FFFFFF"/>
                          </a:solidFill>
                        </a:rPr>
                        <a:t>Data / Information</a:t>
                      </a:r>
                      <a:r>
                        <a:rPr lang="en-US" sz="1400" baseline="0" dirty="0" smtClean="0">
                          <a:solidFill>
                            <a:srgbClr val="FFFFFF"/>
                          </a:solidFill>
                        </a:rPr>
                        <a:t> </a:t>
                      </a:r>
                      <a:r>
                        <a:rPr lang="en-US" sz="1400" dirty="0" smtClean="0">
                          <a:solidFill>
                            <a:srgbClr val="FFFFFF"/>
                          </a:solidFill>
                        </a:rPr>
                        <a:t>Focus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Production</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err="1" smtClean="0">
                          <a:solidFill>
                            <a:srgbClr val="FFFFFF"/>
                          </a:solidFill>
                        </a:rPr>
                        <a:t>Cashflow</a:t>
                      </a:r>
                      <a:r>
                        <a:rPr lang="en-US" sz="1400" dirty="0" smtClean="0">
                          <a:solidFill>
                            <a:srgbClr val="FFFFFF"/>
                          </a:solidFill>
                        </a:rPr>
                        <a:t> / Economics</a:t>
                      </a:r>
                      <a:endParaRPr lang="en-US" sz="1400" dirty="0">
                        <a:solidFill>
                          <a:srgbClr val="FFFFFF"/>
                        </a:solidFill>
                        <a:latin typeface="Arial"/>
                        <a:cs typeface="Arial"/>
                      </a:endParaRPr>
                    </a:p>
                  </a:txBody>
                  <a:tcPr marL="99060" marR="99060" marT="60960" marB="60960">
                    <a:solidFill>
                      <a:schemeClr val="tx2">
                        <a:alpha val="90000"/>
                      </a:schemeClr>
                    </a:solidFill>
                  </a:tcPr>
                </a:tc>
                <a:tc>
                  <a:txBody>
                    <a:bodyPr/>
                    <a:lstStyle/>
                    <a:p>
                      <a:pPr algn="ctr"/>
                      <a:r>
                        <a:rPr lang="en-US" sz="1400" dirty="0" smtClean="0">
                          <a:solidFill>
                            <a:srgbClr val="FFFFFF"/>
                          </a:solidFill>
                        </a:rPr>
                        <a:t>Productivity / Efficiency</a:t>
                      </a:r>
                      <a:endParaRPr lang="en-US" sz="1400" dirty="0">
                        <a:solidFill>
                          <a:srgbClr val="FFFFFF"/>
                        </a:solidFill>
                        <a:latin typeface="Arial"/>
                        <a:cs typeface="Arial"/>
                      </a:endParaRPr>
                    </a:p>
                  </a:txBody>
                  <a:tcPr marL="99060" marR="99060" marT="60960" marB="60960">
                    <a:solidFill>
                      <a:schemeClr val="tx2">
                        <a:alpha val="90000"/>
                      </a:schemeClr>
                    </a:solidFill>
                  </a:tcPr>
                </a:tc>
              </a:tr>
            </a:tbl>
          </a:graphicData>
        </a:graphic>
      </p:graphicFrame>
      <p:sp>
        <p:nvSpPr>
          <p:cNvPr id="6" name="TextBox 5"/>
          <p:cNvSpPr txBox="1"/>
          <p:nvPr/>
        </p:nvSpPr>
        <p:spPr>
          <a:xfrm>
            <a:off x="7734914" y="1626102"/>
            <a:ext cx="2171086" cy="3970318"/>
          </a:xfrm>
          <a:prstGeom prst="rect">
            <a:avLst/>
          </a:prstGeom>
          <a:solidFill>
            <a:srgbClr val="558ED5">
              <a:alpha val="45000"/>
            </a:srgbClr>
          </a:solidFill>
        </p:spPr>
        <p:txBody>
          <a:bodyPr wrap="square" rtlCol="0">
            <a:spAutoFit/>
          </a:bodyPr>
          <a:lstStyle/>
          <a:p>
            <a:r>
              <a:rPr lang="en-US" sz="1400" b="1" dirty="0" smtClean="0">
                <a:latin typeface="Arial"/>
                <a:cs typeface="Arial"/>
              </a:rPr>
              <a:t>Supplier opportunities:</a:t>
            </a:r>
          </a:p>
          <a:p>
            <a:endParaRPr lang="en-US" sz="1400" b="1" dirty="0" smtClean="0">
              <a:latin typeface="Arial"/>
              <a:cs typeface="Arial"/>
            </a:endParaRPr>
          </a:p>
          <a:p>
            <a:pPr marL="285750" indent="-285750">
              <a:buFont typeface="Arial"/>
              <a:buChar char="•"/>
            </a:pPr>
            <a:r>
              <a:rPr lang="en-US" sz="1400" b="1" dirty="0" smtClean="0">
                <a:latin typeface="Arial"/>
                <a:cs typeface="Arial"/>
              </a:rPr>
              <a:t>Software investment open to </a:t>
            </a:r>
            <a:r>
              <a:rPr lang="en-US" sz="1400" b="1" u="sng" dirty="0" smtClean="0">
                <a:latin typeface="Arial"/>
                <a:cs typeface="Arial"/>
              </a:rPr>
              <a:t>all</a:t>
            </a:r>
            <a:r>
              <a:rPr lang="en-US" sz="1400" b="1" dirty="0" smtClean="0">
                <a:latin typeface="Arial"/>
                <a:cs typeface="Arial"/>
              </a:rPr>
              <a:t> companies </a:t>
            </a:r>
            <a:r>
              <a:rPr lang="en-US" sz="1400" b="1" dirty="0" err="1" smtClean="0">
                <a:latin typeface="Arial"/>
                <a:cs typeface="Arial"/>
              </a:rPr>
              <a:t>cf</a:t>
            </a:r>
            <a:r>
              <a:rPr lang="en-US" sz="1400" b="1" dirty="0" smtClean="0">
                <a:latin typeface="Arial"/>
                <a:cs typeface="Arial"/>
              </a:rPr>
              <a:t> construction</a:t>
            </a:r>
          </a:p>
          <a:p>
            <a:pPr marL="285750" indent="-285750">
              <a:buFont typeface="Arial"/>
              <a:buChar char="•"/>
            </a:pPr>
            <a:endParaRPr lang="en-US" sz="1400" b="1" dirty="0">
              <a:latin typeface="Arial"/>
              <a:cs typeface="Arial"/>
            </a:endParaRPr>
          </a:p>
          <a:p>
            <a:pPr marL="285750" indent="-285750">
              <a:buFont typeface="Arial"/>
              <a:buChar char="•"/>
            </a:pPr>
            <a:r>
              <a:rPr lang="en-US" sz="1400" b="1" dirty="0" smtClean="0">
                <a:latin typeface="Arial"/>
                <a:cs typeface="Arial"/>
              </a:rPr>
              <a:t>Data </a:t>
            </a:r>
            <a:r>
              <a:rPr lang="en-US" sz="1400" b="1" dirty="0" err="1" smtClean="0">
                <a:latin typeface="Arial"/>
                <a:cs typeface="Arial"/>
              </a:rPr>
              <a:t>organisation</a:t>
            </a:r>
            <a:r>
              <a:rPr lang="en-US" sz="1400" b="1" dirty="0" smtClean="0">
                <a:latin typeface="Arial"/>
                <a:cs typeface="Arial"/>
              </a:rPr>
              <a:t> </a:t>
            </a:r>
            <a:r>
              <a:rPr lang="en-US" sz="1400" b="1" dirty="0" err="1" smtClean="0">
                <a:latin typeface="Arial"/>
                <a:cs typeface="Arial"/>
              </a:rPr>
              <a:t>vs</a:t>
            </a:r>
            <a:r>
              <a:rPr lang="en-US" sz="1400" b="1" dirty="0" smtClean="0">
                <a:latin typeface="Arial"/>
                <a:cs typeface="Arial"/>
              </a:rPr>
              <a:t> collaboration</a:t>
            </a:r>
          </a:p>
          <a:p>
            <a:pPr marL="285750" indent="-285750">
              <a:buFont typeface="Arial"/>
              <a:buChar char="•"/>
            </a:pPr>
            <a:endParaRPr lang="en-US" sz="1400" b="1" dirty="0" smtClean="0">
              <a:latin typeface="Arial"/>
              <a:cs typeface="Arial"/>
            </a:endParaRPr>
          </a:p>
          <a:p>
            <a:pPr marL="285750" indent="-285750">
              <a:buFont typeface="Arial"/>
              <a:buChar char="•"/>
            </a:pPr>
            <a:r>
              <a:rPr lang="en-US" sz="1400" b="1" dirty="0" smtClean="0">
                <a:latin typeface="Arial"/>
                <a:cs typeface="Arial"/>
              </a:rPr>
              <a:t>Integrated Engineering </a:t>
            </a:r>
            <a:r>
              <a:rPr lang="en-US" sz="1400" b="1" dirty="0">
                <a:latin typeface="Arial"/>
                <a:cs typeface="Arial"/>
              </a:rPr>
              <a:t>D</a:t>
            </a:r>
            <a:r>
              <a:rPr lang="en-US" sz="1400" b="1" dirty="0" smtClean="0">
                <a:latin typeface="Arial"/>
                <a:cs typeface="Arial"/>
              </a:rPr>
              <a:t>esign</a:t>
            </a:r>
            <a:endParaRPr lang="en-US" sz="1400" b="1" dirty="0">
              <a:latin typeface="Arial"/>
              <a:cs typeface="Arial"/>
            </a:endParaRPr>
          </a:p>
          <a:p>
            <a:pPr marL="285750" indent="-285750">
              <a:buFont typeface="Arial"/>
              <a:buChar char="•"/>
            </a:pPr>
            <a:endParaRPr lang="en-US" sz="1400" b="1" dirty="0" smtClean="0">
              <a:latin typeface="Arial"/>
              <a:cs typeface="Arial"/>
            </a:endParaRPr>
          </a:p>
          <a:p>
            <a:pPr marL="285750" indent="-285750">
              <a:buFont typeface="Arial"/>
              <a:buChar char="•"/>
            </a:pPr>
            <a:r>
              <a:rPr lang="en-US" sz="1400" b="1" dirty="0" smtClean="0">
                <a:latin typeface="Arial"/>
                <a:cs typeface="Arial"/>
              </a:rPr>
              <a:t>Plant efficiency </a:t>
            </a:r>
          </a:p>
          <a:p>
            <a:pPr marL="285750" indent="-285750">
              <a:buFont typeface="Arial"/>
              <a:buChar char="•"/>
            </a:pPr>
            <a:endParaRPr lang="en-US" sz="1400" b="1" dirty="0" smtClean="0">
              <a:latin typeface="Arial"/>
              <a:cs typeface="Arial"/>
            </a:endParaRPr>
          </a:p>
          <a:p>
            <a:pPr marL="285750" indent="-285750">
              <a:buFont typeface="Arial"/>
              <a:buChar char="•"/>
            </a:pPr>
            <a:r>
              <a:rPr lang="en-US" sz="1400" b="1" dirty="0" smtClean="0">
                <a:latin typeface="Arial"/>
                <a:cs typeface="Arial"/>
              </a:rPr>
              <a:t>Equipment logistics</a:t>
            </a:r>
          </a:p>
          <a:p>
            <a:endParaRPr lang="en-US" sz="1400" b="1" dirty="0" smtClean="0">
              <a:latin typeface="Arial"/>
              <a:cs typeface="Arial"/>
            </a:endParaRPr>
          </a:p>
          <a:p>
            <a:pPr marL="285750" indent="-285750">
              <a:buFont typeface="Arial"/>
              <a:buChar char="•"/>
            </a:pPr>
            <a:r>
              <a:rPr lang="en-US" sz="1400" b="1" dirty="0" smtClean="0">
                <a:latin typeface="Arial"/>
                <a:cs typeface="Arial"/>
              </a:rPr>
              <a:t>Yard layouts</a:t>
            </a:r>
            <a:endParaRPr lang="en-US" sz="1400" b="1" dirty="0">
              <a:latin typeface="Arial"/>
              <a:cs typeface="Arial"/>
            </a:endParaRPr>
          </a:p>
        </p:txBody>
      </p:sp>
      <p:sp>
        <p:nvSpPr>
          <p:cNvPr id="7" name="Title 1"/>
          <p:cNvSpPr txBox="1">
            <a:spLocks/>
          </p:cNvSpPr>
          <p:nvPr/>
        </p:nvSpPr>
        <p:spPr>
          <a:xfrm>
            <a:off x="418994" y="213360"/>
            <a:ext cx="8747262" cy="713449"/>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FUTURE INVESTMENT STRATEGIES</a:t>
            </a:r>
            <a:r>
              <a:rPr lang="en-GB" dirty="0">
                <a:latin typeface="+mj-lt"/>
              </a:rPr>
              <a:t/>
            </a:r>
            <a:br>
              <a:rPr lang="en-GB" dirty="0">
                <a:latin typeface="+mj-lt"/>
              </a:rPr>
            </a:br>
            <a:r>
              <a:rPr lang="en-GB" sz="2100" b="0" dirty="0" smtClean="0">
                <a:latin typeface="+mj-lt"/>
              </a:rPr>
              <a:t>CAPEX also competes with Debt and Dividends</a:t>
            </a:r>
            <a:endParaRPr lang="en-US" sz="2300" b="0" dirty="0">
              <a:latin typeface="+mj-lt"/>
            </a:endParaRPr>
          </a:p>
        </p:txBody>
      </p:sp>
    </p:spTree>
    <p:extLst>
      <p:ext uri="{BB962C8B-B14F-4D97-AF65-F5344CB8AC3E}">
        <p14:creationId xmlns:p14="http://schemas.microsoft.com/office/powerpoint/2010/main" val="13432334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960" y="1536699"/>
            <a:ext cx="9813060" cy="4495801"/>
          </a:xfrm>
          <a:prstGeom prst="rect">
            <a:avLst/>
          </a:prstGeom>
        </p:spPr>
      </p:pic>
      <p:sp>
        <p:nvSpPr>
          <p:cNvPr id="26"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LARGE ENERGY PROJECTS</a:t>
            </a:r>
            <a:r>
              <a:rPr lang="en-GB" dirty="0">
                <a:latin typeface="+mj-lt"/>
              </a:rPr>
              <a:t/>
            </a:r>
            <a:br>
              <a:rPr lang="en-GB" dirty="0">
                <a:latin typeface="+mj-lt"/>
              </a:rPr>
            </a:br>
            <a:r>
              <a:rPr lang="en-GB" sz="2100" b="0" dirty="0">
                <a:latin typeface="+mj-lt"/>
              </a:rPr>
              <a:t>Complexity Overcomes Economies of Size</a:t>
            </a:r>
            <a:endParaRPr lang="en-US" sz="2300" b="0" dirty="0">
              <a:latin typeface="+mj-lt"/>
            </a:endParaRPr>
          </a:p>
        </p:txBody>
      </p:sp>
      <p:sp>
        <p:nvSpPr>
          <p:cNvPr id="28" name="Rectangle 27"/>
          <p:cNvSpPr/>
          <p:nvPr/>
        </p:nvSpPr>
        <p:spPr>
          <a:xfrm>
            <a:off x="678207" y="1989449"/>
            <a:ext cx="8291654" cy="1635760"/>
          </a:xfrm>
          <a:prstGeom prst="rect">
            <a:avLst/>
          </a:prstGeom>
          <a:solidFill>
            <a:schemeClr val="accent1">
              <a:lumMod val="50000"/>
              <a:alpha val="85000"/>
            </a:schemeClr>
          </a:solidFill>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marL="335270" indent="-335270">
              <a:buFont typeface="Arial"/>
              <a:buChar char="•"/>
            </a:pPr>
            <a:r>
              <a:rPr lang="en-GB" sz="1400" dirty="0">
                <a:latin typeface="+mj-lt"/>
                <a:cs typeface="Arial"/>
              </a:rPr>
              <a:t>Strategic focus has been for volume growth, requiring huge investments and complex designs in frontier locations</a:t>
            </a:r>
          </a:p>
          <a:p>
            <a:pPr marL="335270" indent="-335270">
              <a:buFont typeface="Arial"/>
              <a:buChar char="•"/>
            </a:pPr>
            <a:r>
              <a:rPr lang="en-GB" sz="1400" dirty="0">
                <a:latin typeface="+mj-lt"/>
                <a:cs typeface="Arial"/>
              </a:rPr>
              <a:t>This complexity, rather than input prices, has driven high costs, and very poor financial performance </a:t>
            </a:r>
          </a:p>
          <a:p>
            <a:pPr marL="335270" indent="-335270">
              <a:buFont typeface="Arial"/>
              <a:buChar char="•"/>
            </a:pPr>
            <a:r>
              <a:rPr lang="en-GB" sz="1400" dirty="0">
                <a:latin typeface="+mj-lt"/>
                <a:cs typeface="Arial"/>
              </a:rPr>
              <a:t>Large one-off investments inhibit learning, and productivity which has not improved</a:t>
            </a:r>
          </a:p>
          <a:p>
            <a:pPr marL="335270" indent="-335270">
              <a:buFont typeface="Arial"/>
              <a:buChar char="•"/>
            </a:pPr>
            <a:r>
              <a:rPr lang="en-GB" sz="1400" dirty="0">
                <a:latin typeface="+mj-lt"/>
                <a:cs typeface="Arial"/>
              </a:rPr>
              <a:t>Attempts to standardise and innovate – limited impact due to size and complexity</a:t>
            </a:r>
          </a:p>
        </p:txBody>
      </p:sp>
      <p:sp>
        <p:nvSpPr>
          <p:cNvPr id="29" name="Rectangle 28"/>
          <p:cNvSpPr/>
          <p:nvPr/>
        </p:nvSpPr>
        <p:spPr>
          <a:xfrm>
            <a:off x="669273" y="4016364"/>
            <a:ext cx="8300588" cy="1563569"/>
          </a:xfrm>
          <a:prstGeom prst="rect">
            <a:avLst/>
          </a:prstGeom>
          <a:solidFill>
            <a:schemeClr val="accent1">
              <a:lumMod val="50000"/>
              <a:alpha val="85000"/>
            </a:schemeClr>
          </a:solidFill>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marL="335270" indent="-335270">
              <a:buFont typeface="Arial"/>
              <a:buChar char="•"/>
            </a:pPr>
            <a:r>
              <a:rPr lang="en-GB" sz="1400" dirty="0">
                <a:latin typeface="+mj-lt"/>
                <a:cs typeface="Arial"/>
              </a:rPr>
              <a:t>High risk strategy for owners and contractors even at very high oil prices</a:t>
            </a:r>
          </a:p>
          <a:p>
            <a:pPr marL="335270" indent="-335270">
              <a:buFont typeface="Arial"/>
              <a:buChar char="•"/>
            </a:pPr>
            <a:r>
              <a:rPr lang="en-GB" sz="1400" dirty="0">
                <a:latin typeface="+mj-lt"/>
                <a:cs typeface="Arial"/>
              </a:rPr>
              <a:t>Unlikely the oil and gas sector can sustainably “rebalance” to allow such scale and surge in capex growth to happen again given performance history</a:t>
            </a:r>
          </a:p>
          <a:p>
            <a:pPr marL="335270" indent="-335270">
              <a:buFont typeface="Arial"/>
              <a:buChar char="•"/>
            </a:pPr>
            <a:r>
              <a:rPr lang="en-GB" sz="1400" dirty="0">
                <a:latin typeface="+mj-lt"/>
                <a:cs typeface="Arial"/>
              </a:rPr>
              <a:t>Needs major change in the way to manage future projects – from full </a:t>
            </a:r>
            <a:r>
              <a:rPr lang="en-GB" sz="1400" dirty="0" smtClean="0">
                <a:latin typeface="+mj-lt"/>
                <a:cs typeface="Arial"/>
              </a:rPr>
              <a:t>reliance on giant </a:t>
            </a:r>
            <a:r>
              <a:rPr lang="en-GB" sz="1400" dirty="0" smtClean="0">
                <a:solidFill>
                  <a:schemeClr val="bg1"/>
                </a:solidFill>
                <a:latin typeface="+mj-lt"/>
                <a:cs typeface="Arial"/>
              </a:rPr>
              <a:t>infra-structure </a:t>
            </a:r>
            <a:r>
              <a:rPr lang="en-GB" sz="1400" dirty="0">
                <a:solidFill>
                  <a:schemeClr val="bg1"/>
                </a:solidFill>
                <a:latin typeface="+mj-lt"/>
                <a:cs typeface="Arial"/>
              </a:rPr>
              <a:t>build to </a:t>
            </a:r>
            <a:r>
              <a:rPr lang="en-GB" sz="1400" dirty="0" smtClean="0">
                <a:solidFill>
                  <a:schemeClr val="bg1"/>
                </a:solidFill>
                <a:latin typeface="+mj-lt"/>
                <a:cs typeface="Arial"/>
              </a:rPr>
              <a:t>greater project </a:t>
            </a:r>
            <a:r>
              <a:rPr lang="en-GB" sz="1400" dirty="0">
                <a:solidFill>
                  <a:schemeClr val="bg1"/>
                </a:solidFill>
                <a:latin typeface="+mj-lt"/>
                <a:cs typeface="Arial"/>
              </a:rPr>
              <a:t>and operational efficiency </a:t>
            </a:r>
          </a:p>
        </p:txBody>
      </p:sp>
      <p:pic>
        <p:nvPicPr>
          <p:cNvPr id="25" name="Picture 24"/>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6343817">
            <a:off x="7500102" y="3003281"/>
            <a:ext cx="3499395" cy="1194534"/>
          </a:xfrm>
          <a:prstGeom prst="rect">
            <a:avLst/>
          </a:prstGeom>
        </p:spPr>
      </p:pic>
    </p:spTree>
    <p:extLst>
      <p:ext uri="{BB962C8B-B14F-4D97-AF65-F5344CB8AC3E}">
        <p14:creationId xmlns:p14="http://schemas.microsoft.com/office/powerpoint/2010/main" val="386207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6239" y="1340187"/>
            <a:ext cx="9906000" cy="4876428"/>
          </a:xfrm>
          <a:prstGeom prst="rect">
            <a:avLst/>
          </a:prstGeom>
        </p:spPr>
      </p:pic>
      <p:sp>
        <p:nvSpPr>
          <p:cNvPr id="10"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chemeClr val="tx1"/>
                </a:solidFill>
                <a:latin typeface="+mj-lt"/>
              </a:rPr>
              <a:t>MEGAPROJECT </a:t>
            </a:r>
            <a:r>
              <a:rPr lang="en-GB" dirty="0">
                <a:solidFill>
                  <a:schemeClr val="tx1"/>
                </a:solidFill>
                <a:latin typeface="+mj-lt"/>
              </a:rPr>
              <a:t>COST OVERVIEW</a:t>
            </a:r>
            <a:br>
              <a:rPr lang="en-GB" dirty="0">
                <a:solidFill>
                  <a:schemeClr val="tx1"/>
                </a:solidFill>
                <a:latin typeface="+mj-lt"/>
              </a:rPr>
            </a:br>
            <a:r>
              <a:rPr lang="en-US" sz="2300" b="0" dirty="0"/>
              <a:t>The $80-120/</a:t>
            </a:r>
            <a:r>
              <a:rPr lang="en-US" sz="2300" b="0" dirty="0" err="1"/>
              <a:t>bbl</a:t>
            </a:r>
            <a:r>
              <a:rPr lang="en-US" sz="2300" b="0" dirty="0"/>
              <a:t> </a:t>
            </a:r>
            <a:r>
              <a:rPr lang="en-US" sz="2300" b="0" dirty="0" smtClean="0"/>
              <a:t>Legacy Model</a:t>
            </a:r>
            <a:endParaRPr lang="en-US" sz="2300" b="0" dirty="0">
              <a:solidFill>
                <a:schemeClr val="tx1"/>
              </a:solidFill>
              <a:latin typeface="+mj-lt"/>
            </a:endParaRPr>
          </a:p>
        </p:txBody>
      </p:sp>
      <p:pic>
        <p:nvPicPr>
          <p:cNvPr id="15" name="Picture 14"/>
          <p:cNvPicPr>
            <a:picLocks noChangeAspect="1"/>
          </p:cNvPicPr>
          <p:nvPr/>
        </p:nvPicPr>
        <p:blipFill>
          <a:blip r:embed="rId4" cstate="email">
            <a:alphaModFix amt="76000"/>
            <a:extLst>
              <a:ext uri="{28A0092B-C50C-407E-A947-70E740481C1C}">
                <a14:useLocalDpi xmlns:a14="http://schemas.microsoft.com/office/drawing/2010/main"/>
              </a:ext>
            </a:extLst>
          </a:blip>
          <a:stretch>
            <a:fillRect/>
          </a:stretch>
        </p:blipFill>
        <p:spPr>
          <a:xfrm>
            <a:off x="2481404" y="1907264"/>
            <a:ext cx="5336572" cy="4197853"/>
          </a:xfrm>
          <a:prstGeom prst="rect">
            <a:avLst/>
          </a:prstGeom>
        </p:spPr>
      </p:pic>
      <p:pic>
        <p:nvPicPr>
          <p:cNvPr id="9" name="Picture 8"/>
          <p:cNvPicPr>
            <a:picLocks noChangeAspect="1"/>
          </p:cNvPicPr>
          <p:nvPr/>
        </p:nvPicPr>
        <p:blipFill>
          <a:blip r:embed="rId5"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3688532">
            <a:off x="-1242116" y="4498658"/>
            <a:ext cx="2885448" cy="1003772"/>
          </a:xfrm>
          <a:prstGeom prst="rect">
            <a:avLst/>
          </a:prstGeom>
        </p:spPr>
      </p:pic>
      <p:pic>
        <p:nvPicPr>
          <p:cNvPr id="13" name="Picture 12"/>
          <p:cNvPicPr>
            <a:picLocks noChangeAspect="1"/>
          </p:cNvPicPr>
          <p:nvPr/>
        </p:nvPicPr>
        <p:blipFill>
          <a:blip r:embed="rId6"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3688532">
            <a:off x="7270271" y="1740750"/>
            <a:ext cx="3379493" cy="1175638"/>
          </a:xfrm>
          <a:prstGeom prst="rect">
            <a:avLst/>
          </a:prstGeom>
        </p:spPr>
      </p:pic>
      <p:sp>
        <p:nvSpPr>
          <p:cNvPr id="24" name="Rectangle 23"/>
          <p:cNvSpPr/>
          <p:nvPr/>
        </p:nvSpPr>
        <p:spPr>
          <a:xfrm>
            <a:off x="4642401" y="6457139"/>
            <a:ext cx="1283192" cy="277611"/>
          </a:xfrm>
          <a:prstGeom prst="rect">
            <a:avLst/>
          </a:prstGeom>
        </p:spPr>
        <p:txBody>
          <a:bodyPr wrap="none" lIns="107287" tIns="53643" rIns="107287" bIns="53643">
            <a:spAutoFit/>
          </a:bodyPr>
          <a:lstStyle/>
          <a:p>
            <a:r>
              <a:rPr lang="en-US" sz="1100" b="1" dirty="0">
                <a:solidFill>
                  <a:schemeClr val="bg1">
                    <a:lumMod val="75000"/>
                  </a:schemeClr>
                </a:solidFill>
                <a:latin typeface="+mj-lt"/>
                <a:cs typeface="Times New Roman" panose="02020603050405020304" pitchFamily="18" charset="0"/>
              </a:rPr>
              <a:t>&gt;&gt;</a:t>
            </a:r>
            <a:r>
              <a:rPr lang="en-US" sz="1100" dirty="0">
                <a:solidFill>
                  <a:schemeClr val="bg1">
                    <a:lumMod val="75000"/>
                  </a:schemeClr>
                </a:solidFill>
                <a:latin typeface="+mj-lt"/>
              </a:rPr>
              <a:t>Clare Colhoun</a:t>
            </a:r>
          </a:p>
        </p:txBody>
      </p:sp>
      <p:sp>
        <p:nvSpPr>
          <p:cNvPr id="33" name="TextBox 32"/>
          <p:cNvSpPr txBox="1"/>
          <p:nvPr/>
        </p:nvSpPr>
        <p:spPr>
          <a:xfrm>
            <a:off x="115458" y="1599856"/>
            <a:ext cx="2531176" cy="1247107"/>
          </a:xfrm>
          <a:prstGeom prst="rect">
            <a:avLst/>
          </a:prstGeom>
          <a:solidFill>
            <a:schemeClr val="tx2">
              <a:alpha val="61000"/>
            </a:schemeClr>
          </a:solidFill>
        </p:spPr>
        <p:txBody>
          <a:bodyPr wrap="square" lIns="107287" tIns="53643" rIns="107287" bIns="53643" rtlCol="0">
            <a:spAutoFit/>
          </a:bodyPr>
          <a:lstStyle/>
          <a:p>
            <a:r>
              <a:rPr lang="en-US" sz="1000" b="1" dirty="0">
                <a:solidFill>
                  <a:schemeClr val="bg1"/>
                </a:solidFill>
                <a:latin typeface="+mj-lt"/>
                <a:cs typeface="Arial"/>
              </a:rPr>
              <a:t>CONTEXT  - IPA Best Practice Model</a:t>
            </a:r>
            <a:r>
              <a:rPr lang="en-US" sz="800" dirty="0" smtClean="0">
                <a:solidFill>
                  <a:schemeClr val="bg1"/>
                </a:solidFill>
                <a:latin typeface="+mj-lt"/>
                <a:cs typeface="Arial"/>
              </a:rPr>
              <a:t>*</a:t>
            </a:r>
          </a:p>
          <a:p>
            <a:endParaRPr lang="en-US" sz="800" dirty="0">
              <a:solidFill>
                <a:schemeClr val="bg1"/>
              </a:solidFill>
              <a:latin typeface="+mj-lt"/>
              <a:cs typeface="Arial"/>
            </a:endParaRPr>
          </a:p>
          <a:p>
            <a:pPr marL="201162" indent="-201162">
              <a:buFont typeface="Arial"/>
              <a:buChar char="•"/>
            </a:pPr>
            <a:r>
              <a:rPr lang="en-US" sz="800" dirty="0">
                <a:solidFill>
                  <a:schemeClr val="bg1"/>
                </a:solidFill>
                <a:latin typeface="+mj-lt"/>
                <a:cs typeface="Arial"/>
              </a:rPr>
              <a:t>Aligned Stakeholders</a:t>
            </a:r>
          </a:p>
          <a:p>
            <a:pPr marL="201162" indent="-201162">
              <a:buFont typeface="Arial"/>
              <a:buChar char="•"/>
            </a:pPr>
            <a:r>
              <a:rPr lang="en-US" sz="800" dirty="0">
                <a:solidFill>
                  <a:schemeClr val="bg1"/>
                </a:solidFill>
                <a:latin typeface="+mj-lt"/>
                <a:cs typeface="Arial"/>
              </a:rPr>
              <a:t>Robust Business Case</a:t>
            </a:r>
          </a:p>
          <a:p>
            <a:pPr marL="201162" indent="-201162">
              <a:buFont typeface="Arial"/>
              <a:buChar char="•"/>
            </a:pPr>
            <a:r>
              <a:rPr lang="en-US" sz="800" dirty="0">
                <a:solidFill>
                  <a:schemeClr val="bg1"/>
                </a:solidFill>
                <a:latin typeface="+mj-lt"/>
                <a:cs typeface="Arial"/>
              </a:rPr>
              <a:t>Integrated Owner Team</a:t>
            </a:r>
          </a:p>
          <a:p>
            <a:pPr marL="201162" indent="-201162">
              <a:buFont typeface="Arial"/>
              <a:buChar char="•"/>
            </a:pPr>
            <a:r>
              <a:rPr lang="en-US" sz="800" dirty="0">
                <a:solidFill>
                  <a:schemeClr val="bg1"/>
                </a:solidFill>
                <a:latin typeface="+mj-lt"/>
                <a:cs typeface="Arial"/>
              </a:rPr>
              <a:t>Front-end design</a:t>
            </a:r>
          </a:p>
          <a:p>
            <a:pPr marL="201162" indent="-201162">
              <a:buFont typeface="Arial"/>
              <a:buChar char="•"/>
            </a:pPr>
            <a:r>
              <a:rPr lang="en-US" sz="800" dirty="0">
                <a:solidFill>
                  <a:schemeClr val="bg1"/>
                </a:solidFill>
                <a:latin typeface="+mj-lt"/>
                <a:cs typeface="Arial"/>
              </a:rPr>
              <a:t>Experienced Suppliers </a:t>
            </a:r>
          </a:p>
          <a:p>
            <a:pPr marL="201162" indent="-201162">
              <a:buFont typeface="Arial"/>
              <a:buChar char="•"/>
            </a:pPr>
            <a:r>
              <a:rPr lang="en-US" sz="800" dirty="0">
                <a:solidFill>
                  <a:schemeClr val="bg1"/>
                </a:solidFill>
                <a:latin typeface="+mj-lt"/>
                <a:cs typeface="Arial"/>
              </a:rPr>
              <a:t>Appropriate Contracting Strategies</a:t>
            </a:r>
          </a:p>
          <a:p>
            <a:r>
              <a:rPr lang="en-US" sz="800" dirty="0">
                <a:solidFill>
                  <a:schemeClr val="bg1"/>
                </a:solidFill>
                <a:latin typeface="+mj-lt"/>
                <a:cs typeface="Arial"/>
              </a:rPr>
              <a:t>- </a:t>
            </a:r>
            <a:r>
              <a:rPr lang="en-US" sz="800" i="1" dirty="0">
                <a:solidFill>
                  <a:schemeClr val="bg1"/>
                </a:solidFill>
                <a:latin typeface="+mj-lt"/>
                <a:cs typeface="Arial"/>
              </a:rPr>
              <a:t>Most projects have key gaps</a:t>
            </a:r>
          </a:p>
        </p:txBody>
      </p:sp>
      <p:sp>
        <p:nvSpPr>
          <p:cNvPr id="34" name="TextBox 33"/>
          <p:cNvSpPr txBox="1"/>
          <p:nvPr/>
        </p:nvSpPr>
        <p:spPr>
          <a:xfrm>
            <a:off x="6239" y="2852805"/>
            <a:ext cx="1876504" cy="216056"/>
          </a:xfrm>
          <a:prstGeom prst="rect">
            <a:avLst/>
          </a:prstGeom>
          <a:noFill/>
        </p:spPr>
        <p:txBody>
          <a:bodyPr wrap="none" lIns="107287" tIns="53643" rIns="107287" bIns="53643" rtlCol="0">
            <a:spAutoFit/>
          </a:bodyPr>
          <a:lstStyle/>
          <a:p>
            <a:r>
              <a:rPr lang="en-US" sz="700" dirty="0" smtClean="0">
                <a:solidFill>
                  <a:srgbClr val="FFFFFF"/>
                </a:solidFill>
                <a:latin typeface="+mj-lt"/>
                <a:cs typeface="Arial"/>
              </a:rPr>
              <a:t>* E </a:t>
            </a:r>
            <a:r>
              <a:rPr lang="en-US" sz="700" dirty="0" err="1">
                <a:solidFill>
                  <a:srgbClr val="FFFFFF"/>
                </a:solidFill>
                <a:latin typeface="+mj-lt"/>
                <a:cs typeface="Arial"/>
              </a:rPr>
              <a:t>Merrow</a:t>
            </a:r>
            <a:r>
              <a:rPr lang="en-US" sz="700" dirty="0">
                <a:solidFill>
                  <a:srgbClr val="FFFFFF"/>
                </a:solidFill>
                <a:latin typeface="+mj-lt"/>
                <a:cs typeface="Arial"/>
              </a:rPr>
              <a:t>, Industrial Megaprojects, 2011</a:t>
            </a:r>
          </a:p>
        </p:txBody>
      </p:sp>
      <p:sp>
        <p:nvSpPr>
          <p:cNvPr id="35" name="TextBox 34"/>
          <p:cNvSpPr txBox="1"/>
          <p:nvPr/>
        </p:nvSpPr>
        <p:spPr>
          <a:xfrm>
            <a:off x="565993" y="4683575"/>
            <a:ext cx="1915412" cy="785442"/>
          </a:xfrm>
          <a:prstGeom prst="rect">
            <a:avLst/>
          </a:prstGeom>
          <a:solidFill>
            <a:schemeClr val="accent1">
              <a:lumMod val="75000"/>
              <a:alpha val="53000"/>
            </a:schemeClr>
          </a:solidFill>
        </p:spPr>
        <p:txBody>
          <a:bodyPr wrap="square" lIns="107287" tIns="53643" rIns="107287" bIns="53643" rtlCol="0">
            <a:spAutoFit/>
          </a:bodyPr>
          <a:lstStyle/>
          <a:p>
            <a:r>
              <a:rPr lang="en-US" sz="1100" dirty="0">
                <a:solidFill>
                  <a:srgbClr val="FFFFFF"/>
                </a:solidFill>
                <a:latin typeface="+mj-lt"/>
                <a:cs typeface="Arial"/>
              </a:rPr>
              <a:t>One-off, major scopes with many design changes  hamper learning and lead to huge over-runs </a:t>
            </a:r>
          </a:p>
        </p:txBody>
      </p:sp>
      <p:sp>
        <p:nvSpPr>
          <p:cNvPr id="36" name="TextBox 35"/>
          <p:cNvSpPr txBox="1"/>
          <p:nvPr/>
        </p:nvSpPr>
        <p:spPr>
          <a:xfrm>
            <a:off x="7743756" y="4216951"/>
            <a:ext cx="1915412" cy="616165"/>
          </a:xfrm>
          <a:prstGeom prst="rect">
            <a:avLst/>
          </a:prstGeom>
          <a:solidFill>
            <a:schemeClr val="accent1">
              <a:lumMod val="75000"/>
              <a:alpha val="53000"/>
            </a:schemeClr>
          </a:solidFill>
        </p:spPr>
        <p:txBody>
          <a:bodyPr wrap="square" lIns="107287" tIns="53643" rIns="107287" bIns="53643" rtlCol="0">
            <a:spAutoFit/>
          </a:bodyPr>
          <a:lstStyle/>
          <a:p>
            <a:r>
              <a:rPr lang="en-GB" sz="1100" dirty="0">
                <a:solidFill>
                  <a:srgbClr val="FFFFFF"/>
                </a:solidFill>
                <a:latin typeface="+mj-lt"/>
                <a:cs typeface="Arial"/>
              </a:rPr>
              <a:t>Design customisation drives price increases, complex requirements</a:t>
            </a:r>
          </a:p>
        </p:txBody>
      </p:sp>
      <p:sp>
        <p:nvSpPr>
          <p:cNvPr id="37" name="TextBox 36"/>
          <p:cNvSpPr txBox="1"/>
          <p:nvPr/>
        </p:nvSpPr>
        <p:spPr>
          <a:xfrm>
            <a:off x="7743755" y="1629448"/>
            <a:ext cx="1915412" cy="1123996"/>
          </a:xfrm>
          <a:prstGeom prst="rect">
            <a:avLst/>
          </a:prstGeom>
          <a:solidFill>
            <a:schemeClr val="accent1">
              <a:lumMod val="75000"/>
              <a:alpha val="53000"/>
            </a:schemeClr>
          </a:solidFill>
        </p:spPr>
        <p:txBody>
          <a:bodyPr wrap="square" lIns="107287" tIns="53643" rIns="107287" bIns="53643" rtlCol="0">
            <a:spAutoFit/>
          </a:bodyPr>
          <a:lstStyle/>
          <a:p>
            <a:r>
              <a:rPr lang="en-GB" sz="1100" dirty="0">
                <a:solidFill>
                  <a:srgbClr val="FFFFFF"/>
                </a:solidFill>
                <a:latin typeface="+mj-lt"/>
                <a:cs typeface="Arial"/>
              </a:rPr>
              <a:t>Limited owner teams stretched across multiple locations and complex projects with ad hoc systems  – growth in cost and re-engineering</a:t>
            </a:r>
          </a:p>
        </p:txBody>
      </p:sp>
      <p:cxnSp>
        <p:nvCxnSpPr>
          <p:cNvPr id="5" name="Elbow Connector 4"/>
          <p:cNvCxnSpPr>
            <a:stCxn id="35" idx="0"/>
          </p:cNvCxnSpPr>
          <p:nvPr/>
        </p:nvCxnSpPr>
        <p:spPr>
          <a:xfrm rot="5400000" flipH="1" flipV="1">
            <a:off x="2473662" y="3428556"/>
            <a:ext cx="305056" cy="2204983"/>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36" idx="2"/>
          </p:cNvCxnSpPr>
          <p:nvPr/>
        </p:nvCxnSpPr>
        <p:spPr>
          <a:xfrm>
            <a:off x="6808897" y="4683576"/>
            <a:ext cx="1892565" cy="149540"/>
          </a:xfrm>
          <a:prstGeom prst="bentConnector4">
            <a:avLst>
              <a:gd name="adj1" fmla="val 24698"/>
              <a:gd name="adj2" fmla="val 252869"/>
            </a:avLst>
          </a:prstGeom>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p:nvPr/>
        </p:nvCxnSpPr>
        <p:spPr>
          <a:xfrm flipV="1">
            <a:off x="6581057" y="2024764"/>
            <a:ext cx="1162698" cy="488430"/>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graphicFrame>
        <p:nvGraphicFramePr>
          <p:cNvPr id="25" name="Chart 24"/>
          <p:cNvGraphicFramePr>
            <a:graphicFrameLocks/>
          </p:cNvGraphicFramePr>
          <p:nvPr>
            <p:extLst>
              <p:ext uri="{D42A27DB-BD31-4B8C-83A1-F6EECF244321}">
                <p14:modId xmlns:p14="http://schemas.microsoft.com/office/powerpoint/2010/main" val="3891853834"/>
              </p:ext>
            </p:extLst>
          </p:nvPr>
        </p:nvGraphicFramePr>
        <p:xfrm>
          <a:off x="2885661" y="2366314"/>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2885661" y="3609078"/>
            <a:ext cx="1261822" cy="738664"/>
          </a:xfrm>
          <a:prstGeom prst="rect">
            <a:avLst/>
          </a:prstGeom>
          <a:noFill/>
          <a:ln>
            <a:noFill/>
          </a:ln>
        </p:spPr>
        <p:txBody>
          <a:bodyPr wrap="square" rtlCol="0">
            <a:spAutoFit/>
          </a:bodyPr>
          <a:lstStyle/>
          <a:p>
            <a:pPr algn="ctr"/>
            <a:r>
              <a:rPr lang="en-US" sz="1050" dirty="0" smtClean="0">
                <a:latin typeface="Arial"/>
                <a:cs typeface="Arial"/>
              </a:rPr>
              <a:t>Construction</a:t>
            </a:r>
          </a:p>
          <a:p>
            <a:pPr algn="ctr"/>
            <a:r>
              <a:rPr lang="en-US" sz="1050" dirty="0" smtClean="0">
                <a:latin typeface="Arial"/>
                <a:cs typeface="Arial"/>
              </a:rPr>
              <a:t> &amp; Fabrication Costs </a:t>
            </a:r>
            <a:r>
              <a:rPr lang="en-US" sz="1050" dirty="0" err="1" smtClean="0">
                <a:latin typeface="Arial"/>
                <a:cs typeface="Arial"/>
              </a:rPr>
              <a:t>inc</a:t>
            </a:r>
            <a:r>
              <a:rPr lang="en-US" sz="1050" dirty="0" smtClean="0">
                <a:latin typeface="Arial"/>
                <a:cs typeface="Arial"/>
              </a:rPr>
              <a:t> Over-runs</a:t>
            </a:r>
            <a:endParaRPr lang="en-US" sz="1050" dirty="0">
              <a:latin typeface="Arial"/>
              <a:cs typeface="Arial"/>
            </a:endParaRPr>
          </a:p>
        </p:txBody>
      </p:sp>
      <p:sp>
        <p:nvSpPr>
          <p:cNvPr id="28" name="TextBox 27"/>
          <p:cNvSpPr txBox="1"/>
          <p:nvPr/>
        </p:nvSpPr>
        <p:spPr>
          <a:xfrm>
            <a:off x="5461986" y="2366314"/>
            <a:ext cx="1261822" cy="261610"/>
          </a:xfrm>
          <a:prstGeom prst="rect">
            <a:avLst/>
          </a:prstGeom>
          <a:noFill/>
          <a:ln>
            <a:noFill/>
          </a:ln>
        </p:spPr>
        <p:txBody>
          <a:bodyPr wrap="square" rtlCol="0">
            <a:spAutoFit/>
          </a:bodyPr>
          <a:lstStyle/>
          <a:p>
            <a:pPr algn="ctr"/>
            <a:r>
              <a:rPr lang="en-US" sz="1100" dirty="0" smtClean="0">
                <a:latin typeface="Arial"/>
                <a:cs typeface="Arial"/>
              </a:rPr>
              <a:t>Owner’s Team</a:t>
            </a:r>
            <a:endParaRPr lang="en-US" sz="1100" dirty="0">
              <a:latin typeface="Arial"/>
              <a:cs typeface="Arial"/>
            </a:endParaRPr>
          </a:p>
        </p:txBody>
      </p:sp>
      <p:sp>
        <p:nvSpPr>
          <p:cNvPr id="29" name="TextBox 28"/>
          <p:cNvSpPr txBox="1"/>
          <p:nvPr/>
        </p:nvSpPr>
        <p:spPr>
          <a:xfrm>
            <a:off x="5962146" y="2960833"/>
            <a:ext cx="1261822" cy="430887"/>
          </a:xfrm>
          <a:prstGeom prst="rect">
            <a:avLst/>
          </a:prstGeom>
          <a:noFill/>
          <a:ln>
            <a:noFill/>
          </a:ln>
        </p:spPr>
        <p:txBody>
          <a:bodyPr wrap="square" rtlCol="0">
            <a:spAutoFit/>
          </a:bodyPr>
          <a:lstStyle/>
          <a:p>
            <a:pPr algn="ctr"/>
            <a:r>
              <a:rPr lang="en-US" sz="1050" dirty="0" smtClean="0">
                <a:latin typeface="Arial"/>
                <a:cs typeface="Arial"/>
              </a:rPr>
              <a:t>Engineering Services</a:t>
            </a:r>
            <a:endParaRPr lang="en-US" sz="1050" dirty="0">
              <a:latin typeface="Arial"/>
              <a:cs typeface="Arial"/>
            </a:endParaRPr>
          </a:p>
        </p:txBody>
      </p:sp>
      <p:sp>
        <p:nvSpPr>
          <p:cNvPr id="30" name="TextBox 29"/>
          <p:cNvSpPr txBox="1"/>
          <p:nvPr/>
        </p:nvSpPr>
        <p:spPr>
          <a:xfrm>
            <a:off x="5705558" y="4315475"/>
            <a:ext cx="1261822" cy="430887"/>
          </a:xfrm>
          <a:prstGeom prst="rect">
            <a:avLst/>
          </a:prstGeom>
          <a:noFill/>
          <a:ln>
            <a:noFill/>
          </a:ln>
        </p:spPr>
        <p:txBody>
          <a:bodyPr wrap="square" rtlCol="0">
            <a:spAutoFit/>
          </a:bodyPr>
          <a:lstStyle/>
          <a:p>
            <a:pPr algn="ctr"/>
            <a:r>
              <a:rPr lang="en-US" sz="1050" dirty="0" smtClean="0">
                <a:latin typeface="Arial"/>
                <a:cs typeface="Arial"/>
              </a:rPr>
              <a:t>Procured Equipment</a:t>
            </a:r>
            <a:endParaRPr lang="en-US" sz="1050" dirty="0">
              <a:latin typeface="Arial"/>
              <a:cs typeface="Arial"/>
            </a:endParaRPr>
          </a:p>
        </p:txBody>
      </p:sp>
      <p:sp>
        <p:nvSpPr>
          <p:cNvPr id="32" name="TextBox 31"/>
          <p:cNvSpPr txBox="1"/>
          <p:nvPr/>
        </p:nvSpPr>
        <p:spPr>
          <a:xfrm>
            <a:off x="3580564" y="2366314"/>
            <a:ext cx="1261822" cy="261610"/>
          </a:xfrm>
          <a:prstGeom prst="rect">
            <a:avLst/>
          </a:prstGeom>
          <a:noFill/>
          <a:ln>
            <a:noFill/>
          </a:ln>
        </p:spPr>
        <p:txBody>
          <a:bodyPr wrap="square" rtlCol="0">
            <a:spAutoFit/>
          </a:bodyPr>
          <a:lstStyle/>
          <a:p>
            <a:pPr algn="ctr"/>
            <a:r>
              <a:rPr lang="en-US" sz="1100" dirty="0" smtClean="0">
                <a:latin typeface="Arial"/>
                <a:cs typeface="Arial"/>
              </a:rPr>
              <a:t>Other Costs</a:t>
            </a:r>
            <a:endParaRPr lang="en-US" sz="1100" dirty="0">
              <a:latin typeface="Arial"/>
              <a:cs typeface="Arial"/>
            </a:endParaRPr>
          </a:p>
        </p:txBody>
      </p:sp>
      <p:sp>
        <p:nvSpPr>
          <p:cNvPr id="40" name="TextBox 39"/>
          <p:cNvSpPr txBox="1"/>
          <p:nvPr/>
        </p:nvSpPr>
        <p:spPr>
          <a:xfrm>
            <a:off x="7743756" y="2960833"/>
            <a:ext cx="1915412" cy="785442"/>
          </a:xfrm>
          <a:prstGeom prst="rect">
            <a:avLst/>
          </a:prstGeom>
          <a:solidFill>
            <a:schemeClr val="accent1">
              <a:lumMod val="75000"/>
              <a:alpha val="53000"/>
            </a:schemeClr>
          </a:solidFill>
        </p:spPr>
        <p:txBody>
          <a:bodyPr wrap="square" lIns="107287" tIns="53643" rIns="107287" bIns="53643" rtlCol="0">
            <a:spAutoFit/>
          </a:bodyPr>
          <a:lstStyle/>
          <a:p>
            <a:r>
              <a:rPr lang="en-GB" sz="1100" dirty="0" smtClean="0">
                <a:solidFill>
                  <a:srgbClr val="FFFFFF"/>
                </a:solidFill>
                <a:latin typeface="+mj-lt"/>
                <a:cs typeface="Arial"/>
              </a:rPr>
              <a:t>Third party specialist engineering input – increasingly managed by Owner Teams</a:t>
            </a:r>
            <a:endParaRPr lang="en-GB" sz="1100" dirty="0">
              <a:solidFill>
                <a:srgbClr val="FFFFFF"/>
              </a:solidFill>
              <a:latin typeface="+mj-lt"/>
              <a:cs typeface="Arial"/>
            </a:endParaRPr>
          </a:p>
        </p:txBody>
      </p:sp>
      <p:cxnSp>
        <p:nvCxnSpPr>
          <p:cNvPr id="41" name="Elbow Connector 40"/>
          <p:cNvCxnSpPr/>
          <p:nvPr/>
        </p:nvCxnSpPr>
        <p:spPr>
          <a:xfrm>
            <a:off x="6967380" y="3196996"/>
            <a:ext cx="837937" cy="167867"/>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110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116"/>
          <a:stretch/>
        </p:blipFill>
        <p:spPr>
          <a:xfrm>
            <a:off x="1" y="1403497"/>
            <a:ext cx="9906000" cy="4692504"/>
          </a:xfrm>
          <a:prstGeom prst="rect">
            <a:avLst/>
          </a:prstGeom>
        </p:spPr>
      </p:pic>
      <p:sp>
        <p:nvSpPr>
          <p:cNvPr id="14" name="Rectangle 13"/>
          <p:cNvSpPr/>
          <p:nvPr/>
        </p:nvSpPr>
        <p:spPr>
          <a:xfrm>
            <a:off x="1" y="1412340"/>
            <a:ext cx="9906000" cy="4678328"/>
          </a:xfrm>
          <a:prstGeom prst="rect">
            <a:avLst/>
          </a:prstGeom>
          <a:solidFill>
            <a:schemeClr val="tx2">
              <a:lumMod val="50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US"/>
          </a:p>
        </p:txBody>
      </p:sp>
      <p:sp>
        <p:nvSpPr>
          <p:cNvPr id="16" name="Rectangle 3"/>
          <p:cNvSpPr txBox="1">
            <a:spLocks noChangeArrowheads="1"/>
          </p:cNvSpPr>
          <p:nvPr/>
        </p:nvSpPr>
        <p:spPr bwMode="auto">
          <a:xfrm>
            <a:off x="268770" y="1783933"/>
            <a:ext cx="4090042" cy="3917069"/>
          </a:xfrm>
          <a:prstGeom prst="rect">
            <a:avLst/>
          </a:prstGeom>
          <a:solidFill>
            <a:schemeClr val="tx2">
              <a:lumMod val="60000"/>
              <a:lumOff val="40000"/>
              <a:alpha val="24000"/>
            </a:schemeClr>
          </a:solidFill>
          <a:ln w="9525">
            <a:noFill/>
            <a:miter lim="800000"/>
            <a:headEnd/>
            <a:tailEnd/>
          </a:ln>
        </p:spPr>
        <p:txBody>
          <a:bodyPr wrap="square" lIns="107287" tIns="53643" rIns="107287" bIns="53643">
            <a:spAutoFit/>
          </a:bodyPr>
          <a:lstStyle/>
          <a:p>
            <a:pPr defTabSz="729978" eaLnBrk="0" fontAlgn="auto" hangingPunct="0">
              <a:spcBef>
                <a:spcPts val="0"/>
              </a:spcBef>
              <a:spcAft>
                <a:spcPts val="0"/>
              </a:spcAft>
              <a:buClr>
                <a:schemeClr val="bg1"/>
              </a:buClr>
              <a:buSzPct val="150000"/>
              <a:defRPr/>
            </a:pPr>
            <a:r>
              <a:rPr lang="en-GB" sz="1500" b="1" dirty="0">
                <a:solidFill>
                  <a:schemeClr val="bg1"/>
                </a:solidFill>
                <a:latin typeface="+mj-lt"/>
                <a:ea typeface="+mn-ea"/>
              </a:rPr>
              <a:t>IMMEDIATE TACTICS AND IMPACT</a:t>
            </a:r>
          </a:p>
          <a:p>
            <a:pPr marL="201162" indent="-201162" defTabSz="729978" eaLnBrk="0" fontAlgn="auto" hangingPunct="0">
              <a:spcBef>
                <a:spcPts val="0"/>
              </a:spcBef>
              <a:spcAft>
                <a:spcPts val="0"/>
              </a:spcAft>
              <a:buClr>
                <a:schemeClr val="bg1"/>
              </a:buClr>
              <a:buSzPct val="150000"/>
              <a:buFont typeface="Wingdings" panose="05000000000000000000" pitchFamily="2" charset="2"/>
              <a:buChar char="ü"/>
              <a:defRPr/>
            </a:pPr>
            <a:endParaRPr lang="en-GB" sz="1500" b="1" dirty="0">
              <a:solidFill>
                <a:schemeClr val="bg1"/>
              </a:solidFill>
              <a:latin typeface="+mj-lt"/>
              <a:ea typeface="+mn-ea"/>
            </a:endParaRPr>
          </a:p>
          <a:p>
            <a:pPr marL="424676" lvl="1" indent="-212338" defTabSz="729978" eaLnBrk="0" fontAlgn="auto" hangingPunct="0">
              <a:lnSpc>
                <a:spcPct val="150000"/>
              </a:lnSpc>
              <a:spcBef>
                <a:spcPts val="0"/>
              </a:spcBef>
              <a:spcAft>
                <a:spcPts val="0"/>
              </a:spcAft>
              <a:buClr>
                <a:schemeClr val="bg1"/>
              </a:buClr>
              <a:buSzPct val="150000"/>
              <a:buFont typeface="Arial" panose="020B0604020202020204" pitchFamily="34" charset="0"/>
              <a:buChar char="•"/>
              <a:defRPr/>
            </a:pPr>
            <a:r>
              <a:rPr lang="en-GB" sz="1500" b="1" dirty="0">
                <a:latin typeface="+mj-lt"/>
                <a:ea typeface="+mn-ea"/>
              </a:rPr>
              <a:t>Capex</a:t>
            </a:r>
            <a:r>
              <a:rPr lang="en-GB" sz="1500" dirty="0">
                <a:latin typeface="+mj-lt"/>
                <a:ea typeface="+mn-ea"/>
              </a:rPr>
              <a:t> </a:t>
            </a:r>
            <a:r>
              <a:rPr lang="en-GB" sz="1500" dirty="0">
                <a:solidFill>
                  <a:schemeClr val="bg1"/>
                </a:solidFill>
                <a:latin typeface="+mj-lt"/>
                <a:ea typeface="+mn-ea"/>
              </a:rPr>
              <a:t>– sharp contraction:  future </a:t>
            </a:r>
            <a:r>
              <a:rPr lang="en-GB" sz="1500" dirty="0" smtClean="0">
                <a:solidFill>
                  <a:schemeClr val="bg1"/>
                </a:solidFill>
                <a:latin typeface="+mj-lt"/>
                <a:ea typeface="+mn-ea"/>
              </a:rPr>
              <a:t>growth of large projects </a:t>
            </a:r>
            <a:r>
              <a:rPr lang="en-GB" sz="1500" dirty="0">
                <a:solidFill>
                  <a:schemeClr val="bg1"/>
                </a:solidFill>
                <a:latin typeface="+mj-lt"/>
                <a:ea typeface="+mn-ea"/>
              </a:rPr>
              <a:t>impacted severely </a:t>
            </a:r>
          </a:p>
          <a:p>
            <a:pPr marL="424676" lvl="1" indent="-212338" defTabSz="729978" eaLnBrk="0" fontAlgn="auto" hangingPunct="0">
              <a:lnSpc>
                <a:spcPct val="150000"/>
              </a:lnSpc>
              <a:spcBef>
                <a:spcPts val="0"/>
              </a:spcBef>
              <a:spcAft>
                <a:spcPts val="0"/>
              </a:spcAft>
              <a:buClr>
                <a:schemeClr val="bg1"/>
              </a:buClr>
              <a:buSzPct val="150000"/>
              <a:buFont typeface="Arial" panose="020B0604020202020204" pitchFamily="34" charset="0"/>
              <a:buChar char="•"/>
              <a:defRPr/>
            </a:pPr>
            <a:r>
              <a:rPr lang="en-GB" sz="1500" b="1" dirty="0">
                <a:solidFill>
                  <a:srgbClr val="000000"/>
                </a:solidFill>
                <a:latin typeface="+mj-lt"/>
                <a:ea typeface="+mn-ea"/>
              </a:rPr>
              <a:t>Contractors</a:t>
            </a:r>
            <a:r>
              <a:rPr lang="en-GB" sz="1500" dirty="0">
                <a:solidFill>
                  <a:srgbClr val="000000"/>
                </a:solidFill>
                <a:latin typeface="+mj-lt"/>
                <a:ea typeface="+mn-ea"/>
              </a:rPr>
              <a:t> </a:t>
            </a:r>
            <a:r>
              <a:rPr lang="en-GB" sz="1500" dirty="0">
                <a:solidFill>
                  <a:schemeClr val="bg1"/>
                </a:solidFill>
                <a:latin typeface="+mj-lt"/>
                <a:ea typeface="+mn-ea"/>
              </a:rPr>
              <a:t>and Staff –  major reductions:  skills gaps ahead</a:t>
            </a:r>
          </a:p>
          <a:p>
            <a:pPr marL="424676" lvl="1" indent="-212338" defTabSz="729978" eaLnBrk="0" fontAlgn="auto" hangingPunct="0">
              <a:lnSpc>
                <a:spcPct val="150000"/>
              </a:lnSpc>
              <a:spcBef>
                <a:spcPts val="0"/>
              </a:spcBef>
              <a:spcAft>
                <a:spcPts val="0"/>
              </a:spcAft>
              <a:buClr>
                <a:schemeClr val="bg1"/>
              </a:buClr>
              <a:buSzPct val="150000"/>
              <a:buFont typeface="Arial" panose="020B0604020202020204" pitchFamily="34" charset="0"/>
              <a:buChar char="•"/>
              <a:defRPr/>
            </a:pPr>
            <a:r>
              <a:rPr lang="en-GB" sz="1500" b="1" dirty="0">
                <a:solidFill>
                  <a:srgbClr val="000000"/>
                </a:solidFill>
                <a:latin typeface="+mj-lt"/>
                <a:ea typeface="+mn-ea"/>
              </a:rPr>
              <a:t>Costs</a:t>
            </a:r>
            <a:r>
              <a:rPr lang="en-GB" sz="1500" dirty="0">
                <a:solidFill>
                  <a:srgbClr val="000000"/>
                </a:solidFill>
                <a:latin typeface="+mj-lt"/>
                <a:ea typeface="+mn-ea"/>
              </a:rPr>
              <a:t> </a:t>
            </a:r>
            <a:r>
              <a:rPr lang="en-GB" sz="1500" dirty="0">
                <a:solidFill>
                  <a:schemeClr val="bg1"/>
                </a:solidFill>
                <a:latin typeface="+mj-lt"/>
                <a:ea typeface="+mn-ea"/>
              </a:rPr>
              <a:t>with suppliers – renegotiate prices, 10-30% reductions quoted. Analysts suggest this may be maximum available - need structural change</a:t>
            </a:r>
            <a:r>
              <a:rPr lang="en-GB" sz="1500" dirty="0" smtClean="0">
                <a:solidFill>
                  <a:schemeClr val="bg1"/>
                </a:solidFill>
                <a:latin typeface="+mj-lt"/>
                <a:ea typeface="+mn-ea"/>
              </a:rPr>
              <a:t>.</a:t>
            </a:r>
            <a:endParaRPr lang="en-GB" sz="1500" dirty="0">
              <a:solidFill>
                <a:schemeClr val="bg1"/>
              </a:solidFill>
              <a:latin typeface="+mj-lt"/>
              <a:ea typeface="+mn-ea"/>
            </a:endParaRPr>
          </a:p>
          <a:p>
            <a:pPr lvl="1" defTabSz="729978" eaLnBrk="0" fontAlgn="auto" hangingPunct="0">
              <a:spcBef>
                <a:spcPts val="0"/>
              </a:spcBef>
              <a:spcAft>
                <a:spcPts val="0"/>
              </a:spcAft>
              <a:buClr>
                <a:schemeClr val="bg1"/>
              </a:buClr>
              <a:buSzPct val="150000"/>
              <a:defRPr/>
            </a:pPr>
            <a:endParaRPr lang="en-GB" sz="1500" dirty="0">
              <a:solidFill>
                <a:schemeClr val="bg1"/>
              </a:solidFill>
              <a:latin typeface="+mj-lt"/>
              <a:ea typeface="+mn-ea"/>
            </a:endParaRPr>
          </a:p>
        </p:txBody>
      </p:sp>
      <p:sp>
        <p:nvSpPr>
          <p:cNvPr id="11"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a:latin typeface="+mj-lt"/>
              </a:rPr>
              <a:t>CURRENT ACTIONS </a:t>
            </a:r>
            <a:br>
              <a:rPr lang="en-GB" dirty="0">
                <a:latin typeface="+mj-lt"/>
              </a:rPr>
            </a:br>
            <a:r>
              <a:rPr lang="en-GB" b="0" dirty="0" smtClean="0">
                <a:latin typeface="+mj-lt"/>
              </a:rPr>
              <a:t>Not Addressing the Key Issues</a:t>
            </a:r>
            <a:endParaRPr lang="en-US" sz="2300" b="0" dirty="0">
              <a:latin typeface="+mj-lt"/>
            </a:endParaRPr>
          </a:p>
        </p:txBody>
      </p:sp>
      <p:sp>
        <p:nvSpPr>
          <p:cNvPr id="13" name="Rectangle 3"/>
          <p:cNvSpPr txBox="1">
            <a:spLocks noChangeArrowheads="1"/>
          </p:cNvSpPr>
          <p:nvPr/>
        </p:nvSpPr>
        <p:spPr bwMode="auto">
          <a:xfrm>
            <a:off x="5269883" y="1718610"/>
            <a:ext cx="3846903" cy="4013249"/>
          </a:xfrm>
          <a:prstGeom prst="rect">
            <a:avLst/>
          </a:prstGeom>
          <a:solidFill>
            <a:srgbClr val="558ED5">
              <a:alpha val="18000"/>
            </a:srgbClr>
          </a:solidFill>
          <a:ln w="9525">
            <a:noFill/>
            <a:miter lim="800000"/>
            <a:headEnd/>
            <a:tailEnd/>
          </a:ln>
        </p:spPr>
        <p:txBody>
          <a:bodyPr wrap="square" lIns="107287" tIns="53643" rIns="107287" bIns="53643">
            <a:spAutoFit/>
          </a:bodyPr>
          <a:lstStyle/>
          <a:p>
            <a:pPr defTabSz="729978" eaLnBrk="0" fontAlgn="auto" hangingPunct="0">
              <a:spcBef>
                <a:spcPts val="0"/>
              </a:spcBef>
              <a:spcAft>
                <a:spcPts val="0"/>
              </a:spcAft>
              <a:buClr>
                <a:schemeClr val="bg1"/>
              </a:buClr>
              <a:buSzPct val="150000"/>
              <a:defRPr/>
            </a:pPr>
            <a:r>
              <a:rPr lang="en-GB" sz="1500" b="1" dirty="0" smtClean="0">
                <a:solidFill>
                  <a:schemeClr val="bg1"/>
                </a:solidFill>
                <a:latin typeface="+mj-lt"/>
                <a:ea typeface="+mn-ea"/>
              </a:rPr>
              <a:t>MEDIUM-TERM SOLUTIONS – VIABLE?</a:t>
            </a:r>
          </a:p>
          <a:p>
            <a:pPr marL="201162" indent="-201162" defTabSz="729978" eaLnBrk="0" fontAlgn="auto" hangingPunct="0">
              <a:spcBef>
                <a:spcPts val="0"/>
              </a:spcBef>
              <a:spcAft>
                <a:spcPts val="0"/>
              </a:spcAft>
              <a:buClr>
                <a:schemeClr val="bg1"/>
              </a:buClr>
              <a:buSzPct val="150000"/>
              <a:buFont typeface="Wingdings" panose="05000000000000000000" pitchFamily="2" charset="2"/>
              <a:buChar char="ü"/>
              <a:defRPr/>
            </a:pPr>
            <a:endParaRPr lang="en-GB" sz="1500" b="1" dirty="0">
              <a:solidFill>
                <a:schemeClr val="bg1"/>
              </a:solidFill>
              <a:latin typeface="+mj-lt"/>
              <a:ea typeface="+mn-ea"/>
            </a:endParaRPr>
          </a:p>
          <a:p>
            <a:pPr marL="424676" lvl="1" indent="-212338" defTabSz="729978" eaLnBrk="0" fontAlgn="auto" hangingPunct="0">
              <a:lnSpc>
                <a:spcPct val="150000"/>
              </a:lnSpc>
              <a:spcBef>
                <a:spcPts val="0"/>
              </a:spcBef>
              <a:spcAft>
                <a:spcPts val="0"/>
              </a:spcAft>
              <a:buClr>
                <a:schemeClr val="bg1"/>
              </a:buClr>
              <a:buSzPct val="150000"/>
              <a:buFont typeface="Arial" panose="020B0604020202020204" pitchFamily="34" charset="0"/>
              <a:buChar char="•"/>
              <a:defRPr/>
            </a:pPr>
            <a:r>
              <a:rPr lang="en-GB" sz="1500" b="1" dirty="0">
                <a:solidFill>
                  <a:srgbClr val="000000"/>
                </a:solidFill>
                <a:latin typeface="+mj-lt"/>
                <a:ea typeface="+mn-ea"/>
              </a:rPr>
              <a:t>Standardisation</a:t>
            </a:r>
            <a:r>
              <a:rPr lang="en-GB" sz="1500" dirty="0">
                <a:solidFill>
                  <a:srgbClr val="000000"/>
                </a:solidFill>
                <a:latin typeface="+mj-lt"/>
                <a:ea typeface="+mn-ea"/>
              </a:rPr>
              <a:t> </a:t>
            </a:r>
            <a:r>
              <a:rPr lang="en-GB" sz="1500" dirty="0">
                <a:solidFill>
                  <a:schemeClr val="bg1"/>
                </a:solidFill>
                <a:latin typeface="+mj-lt"/>
                <a:ea typeface="+mn-ea"/>
              </a:rPr>
              <a:t>– proved difficult for over 30 years, due to one-off nature of most large projects: needs to be designed in more deeply</a:t>
            </a:r>
          </a:p>
          <a:p>
            <a:pPr marL="424676" lvl="1" indent="-212338" defTabSz="729978" eaLnBrk="0" fontAlgn="auto" hangingPunct="0">
              <a:lnSpc>
                <a:spcPct val="150000"/>
              </a:lnSpc>
              <a:spcBef>
                <a:spcPts val="0"/>
              </a:spcBef>
              <a:spcAft>
                <a:spcPts val="0"/>
              </a:spcAft>
              <a:buClr>
                <a:schemeClr val="bg1"/>
              </a:buClr>
              <a:buSzPct val="150000"/>
              <a:buFont typeface="Arial" panose="020B0604020202020204" pitchFamily="34" charset="0"/>
              <a:buChar char="•"/>
              <a:defRPr/>
            </a:pPr>
            <a:r>
              <a:rPr lang="en-GB" sz="1500" b="1" dirty="0">
                <a:solidFill>
                  <a:srgbClr val="000000"/>
                </a:solidFill>
                <a:latin typeface="+mj-lt"/>
                <a:ea typeface="+mn-ea"/>
              </a:rPr>
              <a:t>Innovation</a:t>
            </a:r>
            <a:r>
              <a:rPr lang="en-GB" sz="1500" dirty="0">
                <a:solidFill>
                  <a:srgbClr val="000000"/>
                </a:solidFill>
                <a:latin typeface="+mj-lt"/>
                <a:ea typeface="+mn-ea"/>
              </a:rPr>
              <a:t> </a:t>
            </a:r>
            <a:r>
              <a:rPr lang="en-GB" sz="1500" dirty="0">
                <a:solidFill>
                  <a:schemeClr val="bg1"/>
                </a:solidFill>
                <a:latin typeface="+mj-lt"/>
                <a:ea typeface="+mn-ea"/>
              </a:rPr>
              <a:t>– can often be marginal show-cased technical improvements: need project-wide </a:t>
            </a:r>
            <a:r>
              <a:rPr lang="en-GB" sz="1500" dirty="0" smtClean="0">
                <a:solidFill>
                  <a:schemeClr val="bg1"/>
                </a:solidFill>
                <a:latin typeface="+mj-lt"/>
                <a:ea typeface="+mn-ea"/>
              </a:rPr>
              <a:t>impact</a:t>
            </a:r>
            <a:endParaRPr lang="en-GB" sz="1500" dirty="0">
              <a:solidFill>
                <a:schemeClr val="bg1"/>
              </a:solidFill>
              <a:latin typeface="+mj-lt"/>
              <a:ea typeface="+mn-ea"/>
            </a:endParaRPr>
          </a:p>
          <a:p>
            <a:pPr marL="424676" lvl="1" indent="-212338" defTabSz="729978" eaLnBrk="0" fontAlgn="auto" hangingPunct="0">
              <a:lnSpc>
                <a:spcPct val="150000"/>
              </a:lnSpc>
              <a:spcBef>
                <a:spcPts val="0"/>
              </a:spcBef>
              <a:spcAft>
                <a:spcPts val="0"/>
              </a:spcAft>
              <a:buClr>
                <a:schemeClr val="bg1"/>
              </a:buClr>
              <a:buSzPct val="150000"/>
              <a:buFont typeface="Arial" panose="020B0604020202020204" pitchFamily="34" charset="0"/>
              <a:buChar char="•"/>
              <a:defRPr/>
            </a:pPr>
            <a:r>
              <a:rPr lang="en-GB" sz="1500" b="1" dirty="0">
                <a:solidFill>
                  <a:srgbClr val="000000"/>
                </a:solidFill>
                <a:latin typeface="+mj-lt"/>
                <a:ea typeface="+mn-ea"/>
              </a:rPr>
              <a:t>Collaboration</a:t>
            </a:r>
            <a:r>
              <a:rPr lang="en-GB" sz="1500" dirty="0">
                <a:solidFill>
                  <a:srgbClr val="000000"/>
                </a:solidFill>
                <a:latin typeface="+mj-lt"/>
                <a:ea typeface="+mn-ea"/>
              </a:rPr>
              <a:t> </a:t>
            </a:r>
            <a:r>
              <a:rPr lang="en-GB" sz="1500" dirty="0">
                <a:solidFill>
                  <a:schemeClr val="bg1"/>
                </a:solidFill>
                <a:latin typeface="+mj-lt"/>
                <a:ea typeface="+mn-ea"/>
              </a:rPr>
              <a:t>– </a:t>
            </a:r>
            <a:r>
              <a:rPr lang="en-GB" sz="1500" dirty="0" smtClean="0">
                <a:solidFill>
                  <a:schemeClr val="bg1"/>
                </a:solidFill>
                <a:latin typeface="+mj-lt"/>
                <a:ea typeface="+mn-ea"/>
              </a:rPr>
              <a:t>huge complexity and limited time to achieve – design and organisation maybe more effective</a:t>
            </a:r>
            <a:endParaRPr lang="en-GB" sz="1400" dirty="0">
              <a:solidFill>
                <a:schemeClr val="bg1"/>
              </a:solidFill>
              <a:latin typeface="+mj-lt"/>
              <a:ea typeface="+mn-ea"/>
            </a:endParaRPr>
          </a:p>
        </p:txBody>
      </p:sp>
      <p:cxnSp>
        <p:nvCxnSpPr>
          <p:cNvPr id="5" name="Straight Connector 4"/>
          <p:cNvCxnSpPr/>
          <p:nvPr/>
        </p:nvCxnSpPr>
        <p:spPr>
          <a:xfrm>
            <a:off x="4665407" y="1858295"/>
            <a:ext cx="23967" cy="3730088"/>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471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31458"/>
            <a:ext cx="9906000" cy="5066934"/>
          </a:xfrm>
          <a:prstGeom prst="rect">
            <a:avLst/>
          </a:prstGeom>
        </p:spPr>
      </p:pic>
      <p:sp>
        <p:nvSpPr>
          <p:cNvPr id="15"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a:solidFill>
                  <a:srgbClr val="1E1C11"/>
                </a:solidFill>
                <a:latin typeface="+mj-lt"/>
              </a:rPr>
              <a:t>PORTFOLIO SHIFT</a:t>
            </a:r>
            <a:br>
              <a:rPr lang="en-GB" dirty="0">
                <a:solidFill>
                  <a:srgbClr val="1E1C11"/>
                </a:solidFill>
                <a:latin typeface="+mj-lt"/>
              </a:rPr>
            </a:br>
            <a:r>
              <a:rPr lang="en-GB" sz="2100" b="0" dirty="0">
                <a:solidFill>
                  <a:srgbClr val="1E1C11"/>
                </a:solidFill>
                <a:latin typeface="+mj-lt"/>
              </a:rPr>
              <a:t>A Framework for Cost and Efficiency</a:t>
            </a:r>
            <a:endParaRPr lang="en-US" sz="2300" b="0" dirty="0">
              <a:solidFill>
                <a:srgbClr val="1E1C11"/>
              </a:solidFill>
              <a:latin typeface="+mj-lt"/>
            </a:endParaRPr>
          </a:p>
        </p:txBody>
      </p:sp>
      <p:sp>
        <p:nvSpPr>
          <p:cNvPr id="11" name="TextBox 10"/>
          <p:cNvSpPr txBox="1"/>
          <p:nvPr/>
        </p:nvSpPr>
        <p:spPr>
          <a:xfrm>
            <a:off x="178415" y="1752601"/>
            <a:ext cx="3008971" cy="4381500"/>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Change megaproject philosophy from mega-engineering to efficiency: challenge “scale” benefits – the true risk-adjusted value of bigger projects is often low.</a:t>
            </a: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Pursue smaller, more flexible, scalable, faster, simpler alternatives: recycle high-risk capital costs into alternate scalable higher-NPV solutions.</a:t>
            </a: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Genuinely challenge the Design Selection: avoid alighting on single concept (and variations) quickly, including assumptions on non-technical issues such as JVs and locations.</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Pursue smaller, more flexible, scalable, faster, simpler alternatives: recycle high-risk capital costs into alternate scalable higher-NPV solutions.</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b="1" dirty="0">
              <a:solidFill>
                <a:schemeClr val="tx1">
                  <a:lumMod val="75000"/>
                </a:schemeClr>
              </a:solidFill>
              <a:latin typeface="+mj-lt"/>
            </a:endParaRPr>
          </a:p>
        </p:txBody>
      </p:sp>
      <p:sp>
        <p:nvSpPr>
          <p:cNvPr id="13" name="TextBox 12"/>
          <p:cNvSpPr txBox="1"/>
          <p:nvPr/>
        </p:nvSpPr>
        <p:spPr>
          <a:xfrm>
            <a:off x="3413152" y="1752601"/>
            <a:ext cx="3008971" cy="4381500"/>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Introduce more extreme stress tests: 20% of megaprojects are runaways. (&gt;100% over-runs). Runaway scenarios for all projects needed.</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Adding padding is no solution: adding 50% contingency solves little – use screening to force redesigns, not inflated estimates</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Avoid razor thin margins: investment cases erode over time quickly – all uncertainties add to the right, and sunny assumptions need to be removed. Systemic reductions need a step back.</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dirty="0">
              <a:solidFill>
                <a:schemeClr val="tx1">
                  <a:lumMod val="75000"/>
                </a:schemeClr>
              </a:solidFill>
              <a:latin typeface="+mj-lt"/>
            </a:endParaRPr>
          </a:p>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chemeClr val="tx1">
                  <a:lumMod val="75000"/>
                </a:schemeClr>
              </a:solidFill>
              <a:latin typeface="+mj-lt"/>
            </a:endParaRPr>
          </a:p>
        </p:txBody>
      </p:sp>
      <p:sp>
        <p:nvSpPr>
          <p:cNvPr id="17" name="TextBox 16"/>
          <p:cNvSpPr txBox="1"/>
          <p:nvPr/>
        </p:nvSpPr>
        <p:spPr>
          <a:xfrm>
            <a:off x="6657698" y="1752598"/>
            <a:ext cx="3008971" cy="4381500"/>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Pursue standardization at the design level, not by initiatives: don’t be seduced by limited examples of standardisation. Simpler less complex designs are required to solve this deeper problem.</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Don’t put all the effort into second order cost issues: supplier price savings will not deliver major cost improvements. Focus on costs and demand with suppliers, and less contract complexity. </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chemeClr val="tx1">
                    <a:lumMod val="75000"/>
                  </a:schemeClr>
                </a:solidFill>
                <a:latin typeface="+mj-lt"/>
              </a:rPr>
              <a:t>Focus on early macro governance, not later micro-governance: focus on screening and choice – micro-governance in the execute stage to fix over-runs only adds more cost and complexity</a:t>
            </a: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chemeClr val="tx1">
                  <a:lumMod val="75000"/>
                </a:schemeClr>
              </a:solidFill>
              <a:latin typeface="+mj-lt"/>
            </a:endParaRPr>
          </a:p>
        </p:txBody>
      </p:sp>
      <p:sp>
        <p:nvSpPr>
          <p:cNvPr id="6" name="Rectangle 5"/>
          <p:cNvSpPr/>
          <p:nvPr/>
        </p:nvSpPr>
        <p:spPr>
          <a:xfrm>
            <a:off x="49138" y="1398775"/>
            <a:ext cx="3434873" cy="477666"/>
          </a:xfrm>
          <a:prstGeom prst="rect">
            <a:avLst/>
          </a:prstGeom>
        </p:spPr>
        <p:txBody>
          <a:bodyPr wrap="none" lIns="107287" tIns="53643" rIns="107287" bIns="53643">
            <a:spAutoFit/>
          </a:bodyPr>
          <a:lstStyle/>
          <a:p>
            <a:r>
              <a:rPr lang="en-GB" sz="1200" dirty="0">
                <a:solidFill>
                  <a:schemeClr val="bg1"/>
                </a:solidFill>
                <a:latin typeface="+mj-lt"/>
              </a:rPr>
              <a:t>PORTFOLIO PHILOSOPHY - BIG IS FRAGILE</a:t>
            </a:r>
          </a:p>
          <a:p>
            <a:endParaRPr lang="en-US" sz="1200" dirty="0">
              <a:solidFill>
                <a:schemeClr val="bg1"/>
              </a:solidFill>
              <a:latin typeface="+mj-lt"/>
            </a:endParaRPr>
          </a:p>
        </p:txBody>
      </p:sp>
      <p:sp>
        <p:nvSpPr>
          <p:cNvPr id="18" name="Rectangle 17"/>
          <p:cNvSpPr/>
          <p:nvPr/>
        </p:nvSpPr>
        <p:spPr>
          <a:xfrm>
            <a:off x="3930161" y="1277726"/>
            <a:ext cx="2043642" cy="677720"/>
          </a:xfrm>
          <a:prstGeom prst="rect">
            <a:avLst/>
          </a:prstGeom>
        </p:spPr>
        <p:txBody>
          <a:bodyPr wrap="none" lIns="107287" tIns="53643" rIns="107287" bIns="53643">
            <a:spAutoFit/>
          </a:bodyPr>
          <a:lstStyle/>
          <a:p>
            <a:r>
              <a:rPr lang="en-GB" sz="1200" dirty="0">
                <a:solidFill>
                  <a:schemeClr val="bg1"/>
                </a:solidFill>
                <a:latin typeface="+mj-lt"/>
              </a:rPr>
              <a:t>SCREENING REALISM: </a:t>
            </a:r>
            <a:endParaRPr lang="en-GB" sz="1200" dirty="0" smtClean="0">
              <a:solidFill>
                <a:schemeClr val="bg1"/>
              </a:solidFill>
              <a:latin typeface="+mj-lt"/>
            </a:endParaRPr>
          </a:p>
          <a:p>
            <a:r>
              <a:rPr lang="en-GB" sz="1200" dirty="0" smtClean="0">
                <a:solidFill>
                  <a:schemeClr val="bg1"/>
                </a:solidFill>
                <a:latin typeface="+mj-lt"/>
              </a:rPr>
              <a:t>USE </a:t>
            </a:r>
            <a:r>
              <a:rPr lang="en-GB" sz="1200" dirty="0">
                <a:solidFill>
                  <a:schemeClr val="bg1"/>
                </a:solidFill>
                <a:latin typeface="+mj-lt"/>
              </a:rPr>
              <a:t>THE OUTSIDE VIEW</a:t>
            </a:r>
          </a:p>
          <a:p>
            <a:endParaRPr lang="en-US" sz="1300" dirty="0">
              <a:solidFill>
                <a:schemeClr val="bg1"/>
              </a:solidFill>
              <a:latin typeface="+mj-lt"/>
            </a:endParaRPr>
          </a:p>
        </p:txBody>
      </p:sp>
      <p:sp>
        <p:nvSpPr>
          <p:cNvPr id="19" name="Rectangle 18"/>
          <p:cNvSpPr/>
          <p:nvPr/>
        </p:nvSpPr>
        <p:spPr>
          <a:xfrm>
            <a:off x="6815448" y="1382485"/>
            <a:ext cx="2625231" cy="493054"/>
          </a:xfrm>
          <a:prstGeom prst="rect">
            <a:avLst/>
          </a:prstGeom>
        </p:spPr>
        <p:txBody>
          <a:bodyPr wrap="none" lIns="107287" tIns="53643" rIns="107287" bIns="53643">
            <a:spAutoFit/>
          </a:bodyPr>
          <a:lstStyle/>
          <a:p>
            <a:r>
              <a:rPr lang="en-US" sz="1200" dirty="0">
                <a:solidFill>
                  <a:schemeClr val="bg1"/>
                </a:solidFill>
                <a:latin typeface="+mj-lt"/>
              </a:rPr>
              <a:t>SYSTEM CHANGES - BY DESIGN</a:t>
            </a:r>
          </a:p>
          <a:p>
            <a:endParaRPr lang="en-US" sz="1300" dirty="0">
              <a:solidFill>
                <a:schemeClr val="bg1"/>
              </a:solidFill>
              <a:latin typeface="+mj-lt"/>
            </a:endParaRPr>
          </a:p>
        </p:txBody>
      </p:sp>
    </p:spTree>
    <p:extLst>
      <p:ext uri="{BB962C8B-B14F-4D97-AF65-F5344CB8AC3E}">
        <p14:creationId xmlns:p14="http://schemas.microsoft.com/office/powerpoint/2010/main" val="140744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1000"/>
                                        <p:tgtEl>
                                          <p:spTgt spid="1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1000"/>
                                        <p:tgtEl>
                                          <p:spTgt spid="1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P spid="6"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552379"/>
            <a:ext cx="9906000" cy="4495801"/>
          </a:xfrm>
          <a:prstGeom prst="rect">
            <a:avLst/>
          </a:prstGeom>
        </p:spPr>
      </p:pic>
      <p:sp>
        <p:nvSpPr>
          <p:cNvPr id="10" name="Rectangle 9"/>
          <p:cNvSpPr/>
          <p:nvPr/>
        </p:nvSpPr>
        <p:spPr>
          <a:xfrm>
            <a:off x="0" y="1583742"/>
            <a:ext cx="9906000" cy="4317752"/>
          </a:xfrm>
          <a:prstGeom prst="rect">
            <a:avLst/>
          </a:prstGeom>
          <a:solidFill>
            <a:schemeClr val="tx2">
              <a:lumMod val="5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US"/>
          </a:p>
        </p:txBody>
      </p:sp>
      <p:sp>
        <p:nvSpPr>
          <p:cNvPr id="26"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chemeClr val="tx1"/>
                </a:solidFill>
                <a:latin typeface="+mj-lt"/>
              </a:rPr>
              <a:t>AGENDA</a:t>
            </a:r>
            <a:endParaRPr lang="en-US" sz="2300" b="0" dirty="0">
              <a:solidFill>
                <a:schemeClr val="tx1"/>
              </a:solidFill>
              <a:latin typeface="+mj-lt"/>
            </a:endParaRPr>
          </a:p>
        </p:txBody>
      </p:sp>
      <p:sp>
        <p:nvSpPr>
          <p:cNvPr id="28" name="Rectangle 27"/>
          <p:cNvSpPr/>
          <p:nvPr/>
        </p:nvSpPr>
        <p:spPr>
          <a:xfrm>
            <a:off x="724377" y="1735196"/>
            <a:ext cx="8733388" cy="4119257"/>
          </a:xfrm>
          <a:prstGeom prst="rect">
            <a:avLst/>
          </a:prstGeom>
          <a:solidFill>
            <a:schemeClr val="accent1">
              <a:lumMod val="50000"/>
              <a:alpha val="85000"/>
            </a:schemeClr>
          </a:solidFill>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marL="342900" indent="-342900">
              <a:buFont typeface="Arial"/>
              <a:buChar char="•"/>
            </a:pPr>
            <a:r>
              <a:rPr lang="en-GB" sz="2000" dirty="0" smtClean="0">
                <a:latin typeface="+mj-lt"/>
                <a:cs typeface="Arial"/>
              </a:rPr>
              <a:t>The legacy </a:t>
            </a:r>
            <a:r>
              <a:rPr lang="en-GB" sz="2000" dirty="0">
                <a:latin typeface="+mj-lt"/>
                <a:cs typeface="Arial"/>
              </a:rPr>
              <a:t>of </a:t>
            </a:r>
            <a:r>
              <a:rPr lang="en-GB" sz="2000" dirty="0" smtClean="0">
                <a:latin typeface="+mj-lt"/>
                <a:cs typeface="Arial"/>
              </a:rPr>
              <a:t>the last </a:t>
            </a:r>
            <a:r>
              <a:rPr lang="en-GB" sz="2000" dirty="0">
                <a:latin typeface="+mj-lt"/>
                <a:cs typeface="Arial"/>
              </a:rPr>
              <a:t>15 years of high </a:t>
            </a:r>
            <a:r>
              <a:rPr lang="en-GB" sz="2000" dirty="0" smtClean="0">
                <a:latin typeface="+mj-lt"/>
                <a:cs typeface="Arial"/>
              </a:rPr>
              <a:t>energy prices </a:t>
            </a:r>
            <a:r>
              <a:rPr lang="en-GB" sz="2000" dirty="0">
                <a:latin typeface="+mj-lt"/>
                <a:cs typeface="Arial"/>
              </a:rPr>
              <a:t>has been </a:t>
            </a:r>
            <a:r>
              <a:rPr lang="en-GB" sz="2000" dirty="0" smtClean="0">
                <a:latin typeface="+mj-lt"/>
                <a:cs typeface="Arial"/>
              </a:rPr>
              <a:t>a slump </a:t>
            </a:r>
            <a:r>
              <a:rPr lang="en-GB" sz="2000" dirty="0">
                <a:latin typeface="+mj-lt"/>
                <a:cs typeface="Arial"/>
              </a:rPr>
              <a:t>in </a:t>
            </a:r>
            <a:r>
              <a:rPr lang="en-GB" sz="2000" dirty="0" smtClean="0">
                <a:latin typeface="+mj-lt"/>
                <a:cs typeface="Arial"/>
              </a:rPr>
              <a:t>project productivity </a:t>
            </a:r>
            <a:r>
              <a:rPr lang="en-GB" sz="2000" dirty="0">
                <a:latin typeface="+mj-lt"/>
                <a:cs typeface="Arial"/>
              </a:rPr>
              <a:t>and major increase in </a:t>
            </a:r>
            <a:r>
              <a:rPr lang="en-GB" sz="2000" dirty="0" smtClean="0">
                <a:latin typeface="+mj-lt"/>
                <a:cs typeface="Arial"/>
              </a:rPr>
              <a:t>all project costs</a:t>
            </a:r>
          </a:p>
          <a:p>
            <a:pPr marL="342900" indent="-342900">
              <a:buFont typeface="Arial"/>
              <a:buChar char="•"/>
            </a:pPr>
            <a:endParaRPr lang="en-GB" sz="2000" dirty="0">
              <a:latin typeface="+mj-lt"/>
              <a:cs typeface="Arial"/>
            </a:endParaRPr>
          </a:p>
          <a:p>
            <a:pPr marL="335270" indent="-335270">
              <a:buFont typeface="Arial"/>
              <a:buChar char="•"/>
            </a:pPr>
            <a:r>
              <a:rPr lang="en-GB" sz="2000" dirty="0" smtClean="0">
                <a:latin typeface="+mj-lt"/>
                <a:cs typeface="Arial"/>
              </a:rPr>
              <a:t>Increasing energy competition will maintain pricing pressure - project performance will need to deal with lower levels of </a:t>
            </a:r>
            <a:r>
              <a:rPr lang="en-GB" sz="2000" dirty="0" err="1" smtClean="0">
                <a:latin typeface="+mj-lt"/>
                <a:cs typeface="Arial"/>
              </a:rPr>
              <a:t>capex</a:t>
            </a:r>
            <a:endParaRPr lang="en-GB" sz="2000" dirty="0" smtClean="0">
              <a:latin typeface="+mj-lt"/>
              <a:cs typeface="Arial"/>
            </a:endParaRPr>
          </a:p>
          <a:p>
            <a:pPr marL="335270" indent="-335270">
              <a:buFont typeface="Arial"/>
              <a:buChar char="•"/>
            </a:pPr>
            <a:endParaRPr lang="en-GB" sz="2000" dirty="0" smtClean="0">
              <a:latin typeface="+mj-lt"/>
              <a:cs typeface="Arial"/>
            </a:endParaRPr>
          </a:p>
          <a:p>
            <a:pPr marL="335270" indent="-335270">
              <a:buFont typeface="Arial"/>
              <a:buChar char="•"/>
            </a:pPr>
            <a:r>
              <a:rPr lang="en-GB" sz="2000" dirty="0" smtClean="0">
                <a:latin typeface="+mj-lt"/>
                <a:cs typeface="Arial"/>
              </a:rPr>
              <a:t>Radical transformation is required in project management for oil and gas delivery to become more efficient and productive for the next era</a:t>
            </a:r>
          </a:p>
          <a:p>
            <a:pPr marL="335270" indent="-335270">
              <a:buFont typeface="Arial"/>
              <a:buChar char="•"/>
            </a:pPr>
            <a:endParaRPr lang="en-GB" sz="2000" dirty="0">
              <a:latin typeface="+mj-lt"/>
              <a:cs typeface="Arial"/>
            </a:endParaRPr>
          </a:p>
          <a:p>
            <a:pPr marL="335270" indent="-335270">
              <a:buFont typeface="Arial"/>
              <a:buChar char="•"/>
            </a:pPr>
            <a:r>
              <a:rPr lang="en-GB" sz="2000" dirty="0" smtClean="0">
                <a:latin typeface="+mj-lt"/>
                <a:cs typeface="Arial"/>
              </a:rPr>
              <a:t>Leadership required in portfolio screening, revamp of the engineering model, plainer contracts and aggressive uptake of professional planning and management tools</a:t>
            </a:r>
          </a:p>
        </p:txBody>
      </p:sp>
    </p:spTree>
    <p:extLst>
      <p:ext uri="{BB962C8B-B14F-4D97-AF65-F5344CB8AC3E}">
        <p14:creationId xmlns:p14="http://schemas.microsoft.com/office/powerpoint/2010/main" val="1409222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40187"/>
            <a:ext cx="9906000" cy="4852077"/>
          </a:xfrm>
          <a:prstGeom prst="rect">
            <a:avLst/>
          </a:prstGeom>
        </p:spPr>
      </p:pic>
      <p:sp>
        <p:nvSpPr>
          <p:cNvPr id="5" name="Rectangle 4"/>
          <p:cNvSpPr/>
          <p:nvPr/>
        </p:nvSpPr>
        <p:spPr>
          <a:xfrm>
            <a:off x="393733" y="2162506"/>
            <a:ext cx="1707213" cy="3276188"/>
          </a:xfrm>
          <a:prstGeom prst="rect">
            <a:avLst/>
          </a:prstGeom>
          <a:solidFill>
            <a:srgbClr val="D9D9D9">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STRATEGIC SHIFT </a:t>
            </a:r>
            <a:br>
              <a:rPr lang="en-US" sz="1400" b="1" dirty="0">
                <a:solidFill>
                  <a:schemeClr val="bg1"/>
                </a:solidFill>
              </a:rPr>
            </a:br>
            <a:r>
              <a:rPr lang="en-US" sz="1400" b="1" dirty="0">
                <a:solidFill>
                  <a:schemeClr val="bg1"/>
                </a:solidFill>
              </a:rPr>
              <a:t>FROM SCARCITY </a:t>
            </a:r>
            <a:br>
              <a:rPr lang="en-US" sz="1400" b="1" dirty="0">
                <a:solidFill>
                  <a:schemeClr val="bg1"/>
                </a:solidFill>
              </a:rPr>
            </a:br>
            <a:r>
              <a:rPr lang="en-US" sz="1400" b="1" dirty="0">
                <a:solidFill>
                  <a:schemeClr val="bg1"/>
                </a:solidFill>
              </a:rPr>
              <a:t>TO COMPETITION </a:t>
            </a:r>
            <a:endParaRPr lang="en-US" sz="1400" dirty="0">
              <a:solidFill>
                <a:schemeClr val="bg1"/>
              </a:solidFill>
            </a:endParaRPr>
          </a:p>
          <a:p>
            <a:pPr algn="ctr"/>
            <a:endParaRPr lang="en-GB" sz="1400" dirty="0">
              <a:solidFill>
                <a:schemeClr val="bg1"/>
              </a:solidFill>
            </a:endParaRPr>
          </a:p>
          <a:p>
            <a:pPr algn="ctr"/>
            <a:endParaRPr lang="en-US" sz="1400" dirty="0" smtClean="0">
              <a:solidFill>
                <a:schemeClr val="bg1"/>
              </a:solidFill>
            </a:endParaRPr>
          </a:p>
          <a:p>
            <a:pPr algn="ctr"/>
            <a:r>
              <a:rPr lang="en-US" sz="1400" dirty="0" smtClean="0">
                <a:solidFill>
                  <a:schemeClr val="bg1"/>
                </a:solidFill>
              </a:rPr>
              <a:t>… </a:t>
            </a:r>
            <a:r>
              <a:rPr lang="en-US" sz="1400" dirty="0">
                <a:solidFill>
                  <a:schemeClr val="bg1"/>
                </a:solidFill>
              </a:rPr>
              <a:t>portfolio shift from volume to efficiency, from large single asset, to scalable, flexible units</a:t>
            </a:r>
          </a:p>
          <a:p>
            <a:pPr algn="ctr"/>
            <a:endParaRPr lang="en-US" sz="1400" dirty="0">
              <a:solidFill>
                <a:schemeClr val="bg1"/>
              </a:solidFill>
            </a:endParaRPr>
          </a:p>
        </p:txBody>
      </p:sp>
      <p:sp>
        <p:nvSpPr>
          <p:cNvPr id="12" name="Rectangle 11"/>
          <p:cNvSpPr/>
          <p:nvPr/>
        </p:nvSpPr>
        <p:spPr>
          <a:xfrm>
            <a:off x="2225908"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rgbClr val="FF0000"/>
              </a:solidFill>
            </a:endParaRPr>
          </a:p>
          <a:p>
            <a:pPr algn="ctr"/>
            <a:r>
              <a:rPr lang="en-US" sz="1400" b="1" dirty="0">
                <a:solidFill>
                  <a:srgbClr val="FFFFFF"/>
                </a:solidFill>
              </a:rPr>
              <a:t>CHANGE</a:t>
            </a:r>
          </a:p>
          <a:p>
            <a:pPr algn="ctr"/>
            <a:r>
              <a:rPr lang="en-US" sz="1400" b="1" dirty="0">
                <a:solidFill>
                  <a:srgbClr val="FFFFFF"/>
                </a:solidFill>
              </a:rPr>
              <a:t>ENGINEERING MODEL</a:t>
            </a:r>
            <a:r>
              <a:rPr lang="en-US" sz="1400" dirty="0">
                <a:solidFill>
                  <a:srgbClr val="FFFFFF"/>
                </a:solidFill>
              </a:rPr>
              <a:t/>
            </a:r>
            <a:br>
              <a:rPr lang="en-US" sz="1400" dirty="0">
                <a:solidFill>
                  <a:srgbClr val="FFFFFF"/>
                </a:solidFill>
              </a:rPr>
            </a:br>
            <a:endParaRPr lang="en-US" sz="1400" dirty="0">
              <a:solidFill>
                <a:srgbClr val="FFFFFF"/>
              </a:solidFill>
            </a:endParaRPr>
          </a:p>
          <a:p>
            <a:pPr algn="ctr"/>
            <a:endParaRPr lang="en-US" sz="1400" dirty="0">
              <a:solidFill>
                <a:schemeClr val="bg1"/>
              </a:solidFill>
            </a:endParaRPr>
          </a:p>
          <a:p>
            <a:pPr algn="ctr"/>
            <a:endParaRPr lang="en-US" sz="1400" dirty="0" smtClean="0">
              <a:solidFill>
                <a:schemeClr val="bg1"/>
              </a:solidFill>
            </a:endParaRPr>
          </a:p>
          <a:p>
            <a:pPr algn="ctr"/>
            <a:endParaRPr lang="en-US" sz="1400" dirty="0">
              <a:solidFill>
                <a:schemeClr val="bg1"/>
              </a:solidFill>
            </a:endParaRPr>
          </a:p>
          <a:p>
            <a:pPr algn="ctr"/>
            <a:r>
              <a:rPr lang="en-US" sz="1400" dirty="0">
                <a:solidFill>
                  <a:schemeClr val="bg1"/>
                </a:solidFill>
              </a:rPr>
              <a:t>… limit in-house design resource – rely more on market expertise and standard designs </a:t>
            </a:r>
          </a:p>
        </p:txBody>
      </p:sp>
      <p:sp>
        <p:nvSpPr>
          <p:cNvPr id="13" name="Rectangle 12"/>
          <p:cNvSpPr/>
          <p:nvPr/>
        </p:nvSpPr>
        <p:spPr>
          <a:xfrm>
            <a:off x="4058084"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SIMPLIFIED CONTRACTS AND PROCUREMENT</a:t>
            </a:r>
          </a:p>
          <a:p>
            <a:pPr algn="ctr"/>
            <a:endParaRPr lang="en-US" sz="1400" b="1" dirty="0">
              <a:solidFill>
                <a:schemeClr val="bg1"/>
              </a:solidFill>
            </a:endParaRPr>
          </a:p>
          <a:p>
            <a:pPr algn="ctr"/>
            <a:r>
              <a:rPr lang="en-US" sz="1400" b="1" dirty="0">
                <a:solidFill>
                  <a:schemeClr val="bg1"/>
                </a:solidFill>
              </a:rPr>
              <a:t/>
            </a:r>
            <a:br>
              <a:rPr lang="en-US" sz="1400" b="1" dirty="0">
                <a:solidFill>
                  <a:schemeClr val="bg1"/>
                </a:solidFill>
              </a:rPr>
            </a:br>
            <a:endParaRPr lang="en-US" sz="1400" b="1" dirty="0" smtClean="0">
              <a:solidFill>
                <a:schemeClr val="bg1"/>
              </a:solidFill>
            </a:endParaRPr>
          </a:p>
          <a:p>
            <a:pPr algn="ctr"/>
            <a:r>
              <a:rPr lang="en-US" sz="1400" dirty="0" smtClean="0">
                <a:solidFill>
                  <a:schemeClr val="bg1"/>
                </a:solidFill>
              </a:rPr>
              <a:t> </a:t>
            </a:r>
            <a:r>
              <a:rPr lang="en-US" sz="1400" dirty="0">
                <a:solidFill>
                  <a:schemeClr val="bg1"/>
                </a:solidFill>
              </a:rPr>
              <a:t>… avoid managing complexity with complex contracts. Simpler templates and scopes, clearer obligations</a:t>
            </a:r>
          </a:p>
        </p:txBody>
      </p:sp>
      <p:sp>
        <p:nvSpPr>
          <p:cNvPr id="14" name="Rectangle 13"/>
          <p:cNvSpPr/>
          <p:nvPr/>
        </p:nvSpPr>
        <p:spPr>
          <a:xfrm>
            <a:off x="5890259"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t>INVEST IN PROFESSIONAL SYSTEMS AND PLANNING TOOLS</a:t>
            </a:r>
          </a:p>
          <a:p>
            <a:pPr algn="ctr"/>
            <a:endParaRPr lang="en-US" sz="1400" dirty="0"/>
          </a:p>
          <a:p>
            <a:pPr algn="ctr"/>
            <a:endParaRPr lang="en-US" sz="1400" dirty="0" smtClean="0"/>
          </a:p>
          <a:p>
            <a:pPr algn="ctr"/>
            <a:r>
              <a:rPr lang="en-US" sz="1400" dirty="0" smtClean="0"/>
              <a:t>… </a:t>
            </a:r>
            <a:r>
              <a:rPr lang="en-US" sz="1400" dirty="0"/>
              <a:t>avoid ad hoc, in-house, improvised or generic processes</a:t>
            </a:r>
          </a:p>
          <a:p>
            <a:pPr algn="ctr"/>
            <a:endParaRPr lang="en-US" dirty="0">
              <a:solidFill>
                <a:schemeClr val="bg1"/>
              </a:solidFill>
            </a:endParaRPr>
          </a:p>
        </p:txBody>
      </p:sp>
      <p:sp>
        <p:nvSpPr>
          <p:cNvPr id="15" name="Rectangle 14"/>
          <p:cNvSpPr/>
          <p:nvPr/>
        </p:nvSpPr>
        <p:spPr>
          <a:xfrm>
            <a:off x="7743023" y="2162506"/>
            <a:ext cx="1707213" cy="3276188"/>
          </a:xfrm>
          <a:prstGeom prst="rect">
            <a:avLst/>
          </a:prstGeom>
          <a:solidFill>
            <a:srgbClr val="D9D9D9">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solidFill>
                  <a:srgbClr val="FFFFFF"/>
                </a:solidFill>
              </a:rPr>
              <a:t>AVOID </a:t>
            </a:r>
            <a:r>
              <a:rPr lang="en-US" sz="1400" b="1" dirty="0"/>
              <a:t>CONSTRUCTION COMPLEXITY VIA DESIGN </a:t>
            </a:r>
          </a:p>
          <a:p>
            <a:pPr algn="ctr"/>
            <a:endParaRPr lang="en-US" sz="1400" dirty="0"/>
          </a:p>
          <a:p>
            <a:pPr algn="ctr"/>
            <a:endParaRPr lang="en-US" sz="1400" dirty="0" smtClean="0"/>
          </a:p>
          <a:p>
            <a:pPr algn="ctr"/>
            <a:endParaRPr lang="en-US" sz="1400" dirty="0"/>
          </a:p>
          <a:p>
            <a:pPr algn="ctr"/>
            <a:r>
              <a:rPr lang="en-US" sz="1400" dirty="0" smtClean="0"/>
              <a:t>… </a:t>
            </a:r>
            <a:r>
              <a:rPr lang="en-US" sz="1400" dirty="0"/>
              <a:t>increase modular, dedicated yards, standards designs and layout</a:t>
            </a:r>
          </a:p>
          <a:p>
            <a:pPr algn="ctr"/>
            <a:endParaRPr lang="en-US" dirty="0">
              <a:solidFill>
                <a:schemeClr val="bg1"/>
              </a:solidFill>
            </a:endParaRPr>
          </a:p>
        </p:txBody>
      </p:sp>
      <p:sp>
        <p:nvSpPr>
          <p:cNvPr id="9" name="Title 1"/>
          <p:cNvSpPr txBox="1">
            <a:spLocks/>
          </p:cNvSpPr>
          <p:nvPr/>
        </p:nvSpPr>
        <p:spPr>
          <a:xfrm>
            <a:off x="268770" y="618306"/>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FIVE KEY ACTIONS FOR PRODUCTIVITY</a:t>
            </a:r>
            <a:endParaRPr lang="en-US" dirty="0">
              <a:latin typeface="+mj-lt"/>
            </a:endParaRPr>
          </a:p>
        </p:txBody>
      </p:sp>
    </p:spTree>
    <p:extLst>
      <p:ext uri="{BB962C8B-B14F-4D97-AF65-F5344CB8AC3E}">
        <p14:creationId xmlns:p14="http://schemas.microsoft.com/office/powerpoint/2010/main" val="3713794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Project Management: Complicated </a:t>
            </a:r>
            <a:r>
              <a:rPr lang="en-GB" dirty="0" err="1" smtClean="0">
                <a:latin typeface="+mj-lt"/>
              </a:rPr>
              <a:t>vs</a:t>
            </a:r>
            <a:r>
              <a:rPr lang="en-GB" dirty="0" smtClean="0">
                <a:latin typeface="+mj-lt"/>
              </a:rPr>
              <a:t> Complex</a:t>
            </a:r>
          </a:p>
          <a:p>
            <a:r>
              <a:rPr lang="en-GB" sz="2300" b="0" dirty="0" smtClean="0">
                <a:latin typeface="+mj-lt"/>
              </a:rPr>
              <a:t>Information Is Restless</a:t>
            </a:r>
            <a:endParaRPr lang="en-US" sz="2300" b="0" dirty="0">
              <a:latin typeface="+mj-lt"/>
            </a:endParaRPr>
          </a:p>
        </p:txBody>
      </p:sp>
      <p:pic>
        <p:nvPicPr>
          <p:cNvPr id="8" name="Picture 7" descr="wind array 1.jpg"/>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81659" y="1119848"/>
            <a:ext cx="9029203" cy="516508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19112569"/>
              </p:ext>
            </p:extLst>
          </p:nvPr>
        </p:nvGraphicFramePr>
        <p:xfrm>
          <a:off x="680268" y="1587597"/>
          <a:ext cx="7365032" cy="4235211"/>
        </p:xfrm>
        <a:graphic>
          <a:graphicData uri="http://schemas.openxmlformats.org/drawingml/2006/table">
            <a:tbl>
              <a:tblPr firstRow="1" bandRow="1">
                <a:tableStyleId>{5C22544A-7EE6-4342-B048-85BDC9FD1C3A}</a:tableStyleId>
              </a:tblPr>
              <a:tblGrid>
                <a:gridCol w="2250750"/>
                <a:gridCol w="1431766"/>
                <a:gridCol w="1841258"/>
                <a:gridCol w="1841258"/>
              </a:tblGrid>
              <a:tr h="669051">
                <a:tc>
                  <a:txBody>
                    <a:bodyPr/>
                    <a:lstStyle/>
                    <a:p>
                      <a:r>
                        <a:rPr lang="en-US" sz="1800" dirty="0" smtClean="0">
                          <a:solidFill>
                            <a:schemeClr val="bg1"/>
                          </a:solidFill>
                        </a:rPr>
                        <a:t>Data</a:t>
                      </a:r>
                      <a:r>
                        <a:rPr lang="en-US" sz="1800" baseline="0" dirty="0" smtClean="0">
                          <a:solidFill>
                            <a:schemeClr val="bg1"/>
                          </a:solidFill>
                        </a:rPr>
                        <a:t> Source</a:t>
                      </a:r>
                      <a:endParaRPr lang="en-US" sz="1800" dirty="0">
                        <a:solidFill>
                          <a:schemeClr val="bg1"/>
                        </a:solidFill>
                      </a:endParaRPr>
                    </a:p>
                  </a:txBody>
                  <a:tcPr>
                    <a:solidFill>
                      <a:schemeClr val="tx2">
                        <a:alpha val="83000"/>
                      </a:schemeClr>
                    </a:solidFill>
                  </a:tcPr>
                </a:tc>
                <a:tc>
                  <a:txBody>
                    <a:bodyPr/>
                    <a:lstStyle/>
                    <a:p>
                      <a:pPr algn="ctr"/>
                      <a:r>
                        <a:rPr lang="en-US" sz="1800" dirty="0" smtClean="0">
                          <a:solidFill>
                            <a:schemeClr val="bg1"/>
                          </a:solidFill>
                        </a:rPr>
                        <a:t>TB / Day</a:t>
                      </a:r>
                      <a:endParaRPr lang="en-US" sz="1800" dirty="0">
                        <a:solidFill>
                          <a:schemeClr val="bg1"/>
                        </a:solidFill>
                      </a:endParaRPr>
                    </a:p>
                  </a:txBody>
                  <a:tcPr>
                    <a:solidFill>
                      <a:schemeClr val="tx2">
                        <a:alpha val="83000"/>
                      </a:schemeClr>
                    </a:solidFill>
                  </a:tcPr>
                </a:tc>
                <a:tc>
                  <a:txBody>
                    <a:bodyPr/>
                    <a:lstStyle/>
                    <a:p>
                      <a:pPr algn="ctr"/>
                      <a:r>
                        <a:rPr lang="en-US" sz="1800" dirty="0" smtClean="0">
                          <a:solidFill>
                            <a:schemeClr val="bg1"/>
                          </a:solidFill>
                        </a:rPr>
                        <a:t>Type</a:t>
                      </a:r>
                      <a:endParaRPr lang="en-US" sz="1800" dirty="0">
                        <a:solidFill>
                          <a:schemeClr val="bg1"/>
                        </a:solidFill>
                      </a:endParaRPr>
                    </a:p>
                  </a:txBody>
                  <a:tcPr>
                    <a:solidFill>
                      <a:schemeClr val="tx2">
                        <a:alpha val="83000"/>
                      </a:schemeClr>
                    </a:solidFill>
                  </a:tcPr>
                </a:tc>
                <a:tc>
                  <a:txBody>
                    <a:bodyPr/>
                    <a:lstStyle/>
                    <a:p>
                      <a:pPr algn="ctr"/>
                      <a:r>
                        <a:rPr lang="en-US" sz="1800" dirty="0" smtClean="0">
                          <a:solidFill>
                            <a:schemeClr val="bg1"/>
                          </a:solidFill>
                        </a:rPr>
                        <a:t>Challenge / Focus</a:t>
                      </a:r>
                      <a:endParaRPr lang="en-US" sz="1800" dirty="0">
                        <a:solidFill>
                          <a:schemeClr val="bg1"/>
                        </a:solidFill>
                      </a:endParaRPr>
                    </a:p>
                  </a:txBody>
                  <a:tcPr>
                    <a:solidFill>
                      <a:schemeClr val="tx2">
                        <a:alpha val="83000"/>
                      </a:schemeClr>
                    </a:solidFill>
                  </a:tcPr>
                </a:tc>
              </a:tr>
              <a:tr h="321247">
                <a:tc>
                  <a:txBody>
                    <a:bodyPr/>
                    <a:lstStyle/>
                    <a:p>
                      <a:r>
                        <a:rPr lang="en-US" sz="1600" dirty="0" smtClean="0">
                          <a:solidFill>
                            <a:srgbClr val="000000"/>
                          </a:solidFill>
                        </a:rPr>
                        <a:t>Jet / Wind Turbine</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1-2</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Homogenous</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Interpretation</a:t>
                      </a:r>
                      <a:endParaRPr lang="en-US" sz="1600" dirty="0">
                        <a:solidFill>
                          <a:srgbClr val="000000"/>
                        </a:solidFill>
                      </a:endParaRPr>
                    </a:p>
                  </a:txBody>
                  <a:tcPr>
                    <a:solidFill>
                      <a:schemeClr val="tx2">
                        <a:lumMod val="40000"/>
                        <a:lumOff val="60000"/>
                        <a:alpha val="83000"/>
                      </a:schemeClr>
                    </a:solidFill>
                  </a:tcPr>
                </a:tc>
              </a:tr>
              <a:tr h="321247">
                <a:tc>
                  <a:txBody>
                    <a:bodyPr/>
                    <a:lstStyle/>
                    <a:p>
                      <a:r>
                        <a:rPr lang="en-US" sz="1600" dirty="0" smtClean="0">
                          <a:solidFill>
                            <a:srgbClr val="000000"/>
                          </a:solidFill>
                        </a:rPr>
                        <a:t>Smart Bridge</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1</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Homogenous</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Interpretation</a:t>
                      </a:r>
                      <a:endParaRPr lang="en-US" sz="1600" dirty="0">
                        <a:solidFill>
                          <a:srgbClr val="000000"/>
                        </a:solidFill>
                      </a:endParaRPr>
                    </a:p>
                  </a:txBody>
                  <a:tcPr>
                    <a:solidFill>
                      <a:schemeClr val="tx2">
                        <a:lumMod val="40000"/>
                        <a:lumOff val="60000"/>
                        <a:alpha val="83000"/>
                      </a:schemeClr>
                    </a:solidFill>
                  </a:tcPr>
                </a:tc>
              </a:tr>
              <a:tr h="321247">
                <a:tc>
                  <a:txBody>
                    <a:bodyPr/>
                    <a:lstStyle/>
                    <a:p>
                      <a:r>
                        <a:rPr lang="en-US" sz="1600" dirty="0" smtClean="0">
                          <a:solidFill>
                            <a:srgbClr val="000000"/>
                          </a:solidFill>
                        </a:rPr>
                        <a:t>Smart</a:t>
                      </a:r>
                      <a:r>
                        <a:rPr lang="en-US" sz="1600" baseline="0" dirty="0" smtClean="0">
                          <a:solidFill>
                            <a:srgbClr val="000000"/>
                          </a:solidFill>
                        </a:rPr>
                        <a:t> Ship</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0.02</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Homogenous</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Development</a:t>
                      </a:r>
                      <a:endParaRPr lang="en-US" sz="1600" dirty="0">
                        <a:solidFill>
                          <a:srgbClr val="000000"/>
                        </a:solidFill>
                      </a:endParaRPr>
                    </a:p>
                  </a:txBody>
                  <a:tcPr>
                    <a:solidFill>
                      <a:schemeClr val="tx2">
                        <a:lumMod val="40000"/>
                        <a:lumOff val="60000"/>
                        <a:alpha val="83000"/>
                      </a:schemeClr>
                    </a:solidFill>
                  </a:tcPr>
                </a:tc>
              </a:tr>
              <a:tr h="501673">
                <a:tc>
                  <a:txBody>
                    <a:bodyPr/>
                    <a:lstStyle/>
                    <a:p>
                      <a:r>
                        <a:rPr lang="en-US" sz="1600" dirty="0" smtClean="0">
                          <a:solidFill>
                            <a:srgbClr val="000000"/>
                          </a:solidFill>
                        </a:rPr>
                        <a:t>Offshore</a:t>
                      </a:r>
                      <a:r>
                        <a:rPr lang="en-US" sz="1600" baseline="0" dirty="0" smtClean="0">
                          <a:solidFill>
                            <a:srgbClr val="000000"/>
                          </a:solidFill>
                        </a:rPr>
                        <a:t> Platform</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1-2</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Multiple Homogenous</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err="1" smtClean="0">
                          <a:solidFill>
                            <a:srgbClr val="000000"/>
                          </a:solidFill>
                        </a:rPr>
                        <a:t>Organisation</a:t>
                      </a:r>
                      <a:endParaRPr lang="en-US" sz="1600" dirty="0">
                        <a:solidFill>
                          <a:srgbClr val="000000"/>
                        </a:solidFill>
                      </a:endParaRPr>
                    </a:p>
                  </a:txBody>
                  <a:tcPr>
                    <a:solidFill>
                      <a:schemeClr val="tx2">
                        <a:lumMod val="40000"/>
                        <a:lumOff val="60000"/>
                        <a:alpha val="83000"/>
                      </a:schemeClr>
                    </a:solidFill>
                  </a:tcPr>
                </a:tc>
              </a:tr>
              <a:tr h="501673">
                <a:tc>
                  <a:txBody>
                    <a:bodyPr/>
                    <a:lstStyle/>
                    <a:p>
                      <a:r>
                        <a:rPr lang="en-US" sz="1600" dirty="0" smtClean="0">
                          <a:solidFill>
                            <a:srgbClr val="000000"/>
                          </a:solidFill>
                        </a:rPr>
                        <a:t>Offshore</a:t>
                      </a:r>
                      <a:r>
                        <a:rPr lang="en-US" sz="1600" baseline="0" dirty="0" smtClean="0">
                          <a:solidFill>
                            <a:srgbClr val="000000"/>
                          </a:solidFill>
                        </a:rPr>
                        <a:t> Platform - Database</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0.1</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Multiple Homogenous</a:t>
                      </a:r>
                      <a:endParaRPr lang="en-US" sz="1600" dirty="0">
                        <a:solidFill>
                          <a:srgbClr val="000000"/>
                        </a:solidFill>
                      </a:endParaRPr>
                    </a:p>
                  </a:txBody>
                  <a:tcPr>
                    <a:solidFill>
                      <a:schemeClr val="tx2">
                        <a:lumMod val="40000"/>
                        <a:lumOff val="60000"/>
                        <a:alpha val="83000"/>
                      </a:schemeClr>
                    </a:solidFill>
                  </a:tcPr>
                </a:tc>
                <a:tc>
                  <a:txBody>
                    <a:bodyPr/>
                    <a:lstStyle/>
                    <a:p>
                      <a:pPr algn="ctr"/>
                      <a:r>
                        <a:rPr lang="en-US" sz="1600" dirty="0" smtClean="0">
                          <a:solidFill>
                            <a:srgbClr val="000000"/>
                          </a:solidFill>
                        </a:rPr>
                        <a:t>Acceleration</a:t>
                      </a:r>
                      <a:r>
                        <a:rPr lang="en-US" sz="1600" baseline="0" dirty="0" smtClean="0">
                          <a:solidFill>
                            <a:srgbClr val="000000"/>
                          </a:solidFill>
                        </a:rPr>
                        <a:t> /</a:t>
                      </a:r>
                      <a:r>
                        <a:rPr lang="en-US" sz="1600" dirty="0" smtClean="0">
                          <a:solidFill>
                            <a:srgbClr val="000000"/>
                          </a:solidFill>
                        </a:rPr>
                        <a:t>Interpretation  </a:t>
                      </a:r>
                      <a:endParaRPr lang="en-US" sz="1600" dirty="0">
                        <a:solidFill>
                          <a:srgbClr val="000000"/>
                        </a:solidFill>
                      </a:endParaRPr>
                    </a:p>
                  </a:txBody>
                  <a:tcPr>
                    <a:solidFill>
                      <a:schemeClr val="tx2">
                        <a:lumMod val="40000"/>
                        <a:lumOff val="60000"/>
                        <a:alpha val="83000"/>
                      </a:schemeClr>
                    </a:solidFill>
                  </a:tcPr>
                </a:tc>
              </a:tr>
              <a:tr h="501673">
                <a:tc>
                  <a:txBody>
                    <a:bodyPr/>
                    <a:lstStyle/>
                    <a:p>
                      <a:r>
                        <a:rPr lang="en-US" sz="1600" dirty="0" smtClean="0">
                          <a:solidFill>
                            <a:schemeClr val="tx1"/>
                          </a:solidFill>
                        </a:rPr>
                        <a:t>Patient</a:t>
                      </a:r>
                      <a:r>
                        <a:rPr lang="en-US" sz="1600" baseline="0" dirty="0" smtClean="0">
                          <a:solidFill>
                            <a:schemeClr val="tx1"/>
                          </a:solidFill>
                        </a:rPr>
                        <a:t> – Central Hospital</a:t>
                      </a:r>
                      <a:endParaRPr lang="en-US" sz="1600" dirty="0">
                        <a:solidFill>
                          <a:schemeClr val="tx1"/>
                        </a:solidFill>
                      </a:endParaRPr>
                    </a:p>
                  </a:txBody>
                  <a:tcPr>
                    <a:solidFill>
                      <a:srgbClr val="8EB4E3">
                        <a:alpha val="83000"/>
                      </a:srgbClr>
                    </a:solidFill>
                  </a:tcPr>
                </a:tc>
                <a:tc>
                  <a:txBody>
                    <a:bodyPr/>
                    <a:lstStyle/>
                    <a:p>
                      <a:pPr algn="ctr"/>
                      <a:r>
                        <a:rPr lang="en-US" sz="1600" dirty="0" smtClean="0">
                          <a:solidFill>
                            <a:schemeClr val="tx1"/>
                          </a:solidFill>
                        </a:rPr>
                        <a:t>0.02</a:t>
                      </a:r>
                      <a:endParaRPr lang="en-US" sz="1600" dirty="0">
                        <a:solidFill>
                          <a:schemeClr val="tx1"/>
                        </a:solidFill>
                      </a:endParaRPr>
                    </a:p>
                  </a:txBody>
                  <a:tcPr>
                    <a:solidFill>
                      <a:srgbClr val="8EB4E3">
                        <a:alpha val="83000"/>
                      </a:srgbClr>
                    </a:solidFill>
                  </a:tcPr>
                </a:tc>
                <a:tc>
                  <a:txBody>
                    <a:bodyPr/>
                    <a:lstStyle/>
                    <a:p>
                      <a:pPr algn="ctr"/>
                      <a:r>
                        <a:rPr lang="en-US" sz="1600" dirty="0" smtClean="0">
                          <a:solidFill>
                            <a:schemeClr val="tx1"/>
                          </a:solidFill>
                        </a:rPr>
                        <a:t>Hybrid</a:t>
                      </a:r>
                      <a:endParaRPr lang="en-US" sz="1600" dirty="0">
                        <a:solidFill>
                          <a:schemeClr val="tx1"/>
                        </a:solidFill>
                      </a:endParaRPr>
                    </a:p>
                  </a:txBody>
                  <a:tcPr>
                    <a:solidFill>
                      <a:srgbClr val="8EB4E3">
                        <a:alpha val="83000"/>
                      </a:srgbClr>
                    </a:solidFill>
                  </a:tcPr>
                </a:tc>
                <a:tc>
                  <a:txBody>
                    <a:bodyPr/>
                    <a:lstStyle/>
                    <a:p>
                      <a:pPr algn="ctr"/>
                      <a:r>
                        <a:rPr lang="en-US" sz="1600" dirty="0" err="1" smtClean="0">
                          <a:solidFill>
                            <a:srgbClr val="000000"/>
                          </a:solidFill>
                        </a:rPr>
                        <a:t>Organisation</a:t>
                      </a:r>
                      <a:r>
                        <a:rPr lang="en-US" sz="1600" dirty="0" smtClean="0">
                          <a:solidFill>
                            <a:srgbClr val="000000"/>
                          </a:solidFill>
                        </a:rPr>
                        <a:t> / Interpretation</a:t>
                      </a:r>
                      <a:endParaRPr lang="en-US" sz="1600" dirty="0">
                        <a:solidFill>
                          <a:srgbClr val="000000"/>
                        </a:solidFill>
                      </a:endParaRPr>
                    </a:p>
                  </a:txBody>
                  <a:tcPr>
                    <a:solidFill>
                      <a:srgbClr val="8EB4E3">
                        <a:alpha val="83000"/>
                      </a:srgbClr>
                    </a:solidFill>
                  </a:tcPr>
                </a:tc>
              </a:tr>
              <a:tr h="501673">
                <a:tc>
                  <a:txBody>
                    <a:bodyPr/>
                    <a:lstStyle/>
                    <a:p>
                      <a:r>
                        <a:rPr lang="en-US" sz="1600" dirty="0" smtClean="0">
                          <a:solidFill>
                            <a:schemeClr val="bg1"/>
                          </a:solidFill>
                        </a:rPr>
                        <a:t>Major</a:t>
                      </a:r>
                      <a:r>
                        <a:rPr lang="en-US" sz="1600" baseline="0" dirty="0" smtClean="0">
                          <a:solidFill>
                            <a:schemeClr val="bg1"/>
                          </a:solidFill>
                        </a:rPr>
                        <a:t> Construction Project</a:t>
                      </a:r>
                      <a:endParaRPr lang="en-US" sz="1600" dirty="0">
                        <a:solidFill>
                          <a:schemeClr val="bg1"/>
                        </a:solidFill>
                      </a:endParaRPr>
                    </a:p>
                  </a:txBody>
                  <a:tcPr>
                    <a:solidFill>
                      <a:schemeClr val="tx2">
                        <a:lumMod val="75000"/>
                        <a:alpha val="83000"/>
                      </a:schemeClr>
                    </a:solidFill>
                  </a:tcPr>
                </a:tc>
                <a:tc>
                  <a:txBody>
                    <a:bodyPr/>
                    <a:lstStyle/>
                    <a:p>
                      <a:pPr algn="ctr"/>
                      <a:r>
                        <a:rPr lang="en-US" sz="1600" dirty="0" smtClean="0">
                          <a:solidFill>
                            <a:schemeClr val="bg1"/>
                          </a:solidFill>
                        </a:rPr>
                        <a:t>0.02</a:t>
                      </a:r>
                      <a:endParaRPr lang="en-US" sz="1600" dirty="0">
                        <a:solidFill>
                          <a:schemeClr val="bg1"/>
                        </a:solidFill>
                      </a:endParaRPr>
                    </a:p>
                  </a:txBody>
                  <a:tcPr>
                    <a:solidFill>
                      <a:schemeClr val="tx2">
                        <a:lumMod val="75000"/>
                        <a:alpha val="83000"/>
                      </a:schemeClr>
                    </a:solidFill>
                  </a:tcPr>
                </a:tc>
                <a:tc>
                  <a:txBody>
                    <a:bodyPr/>
                    <a:lstStyle/>
                    <a:p>
                      <a:pPr algn="ctr"/>
                      <a:r>
                        <a:rPr lang="en-US" sz="1600" dirty="0" err="1" smtClean="0">
                          <a:solidFill>
                            <a:schemeClr val="bg1"/>
                          </a:solidFill>
                        </a:rPr>
                        <a:t>Heterogenous</a:t>
                      </a:r>
                      <a:r>
                        <a:rPr lang="en-US" sz="1600" dirty="0" smtClean="0">
                          <a:solidFill>
                            <a:schemeClr val="bg1"/>
                          </a:solidFill>
                        </a:rPr>
                        <a:t> / </a:t>
                      </a:r>
                    </a:p>
                    <a:p>
                      <a:pPr algn="ctr"/>
                      <a:endParaRPr lang="en-US" sz="1600" dirty="0">
                        <a:solidFill>
                          <a:schemeClr val="bg1"/>
                        </a:solidFill>
                      </a:endParaRPr>
                    </a:p>
                  </a:txBody>
                  <a:tcPr>
                    <a:solidFill>
                      <a:schemeClr val="tx2">
                        <a:lumMod val="75000"/>
                        <a:alpha val="83000"/>
                      </a:schemeClr>
                    </a:solidFill>
                  </a:tcPr>
                </a:tc>
                <a:tc>
                  <a:txBody>
                    <a:bodyPr/>
                    <a:lstStyle/>
                    <a:p>
                      <a:pPr algn="ctr"/>
                      <a:r>
                        <a:rPr lang="en-US" sz="1600" dirty="0" err="1" smtClean="0">
                          <a:solidFill>
                            <a:schemeClr val="bg1"/>
                          </a:solidFill>
                        </a:rPr>
                        <a:t>Organisation</a:t>
                      </a:r>
                      <a:r>
                        <a:rPr lang="en-US" sz="1600" dirty="0" smtClean="0">
                          <a:solidFill>
                            <a:schemeClr val="bg1"/>
                          </a:solidFill>
                        </a:rPr>
                        <a:t> / Collaboration</a:t>
                      </a:r>
                      <a:r>
                        <a:rPr lang="en-US" sz="1600" baseline="0" dirty="0" smtClean="0">
                          <a:solidFill>
                            <a:schemeClr val="bg1"/>
                          </a:solidFill>
                        </a:rPr>
                        <a:t> / Interpretation</a:t>
                      </a:r>
                      <a:endParaRPr lang="en-US" sz="1600" dirty="0">
                        <a:solidFill>
                          <a:schemeClr val="bg1"/>
                        </a:solidFill>
                      </a:endParaRPr>
                    </a:p>
                  </a:txBody>
                  <a:tcPr>
                    <a:solidFill>
                      <a:schemeClr val="tx2">
                        <a:lumMod val="75000"/>
                        <a:alpha val="83000"/>
                      </a:schemeClr>
                    </a:solidFill>
                  </a:tcPr>
                </a:tc>
              </a:tr>
            </a:tbl>
          </a:graphicData>
        </a:graphic>
      </p:graphicFrame>
      <p:cxnSp>
        <p:nvCxnSpPr>
          <p:cNvPr id="11" name="Straight Arrow Connector 10"/>
          <p:cNvCxnSpPr/>
          <p:nvPr/>
        </p:nvCxnSpPr>
        <p:spPr>
          <a:xfrm>
            <a:off x="8589935" y="2506732"/>
            <a:ext cx="0" cy="222263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101262" y="3327276"/>
            <a:ext cx="1167509" cy="523220"/>
          </a:xfrm>
          <a:prstGeom prst="rect">
            <a:avLst/>
          </a:prstGeom>
          <a:solidFill>
            <a:schemeClr val="bg1"/>
          </a:solidFill>
        </p:spPr>
        <p:txBody>
          <a:bodyPr wrap="square" rtlCol="0">
            <a:spAutoFit/>
          </a:bodyPr>
          <a:lstStyle/>
          <a:p>
            <a:r>
              <a:rPr lang="en-US" sz="1400" dirty="0" smtClean="0">
                <a:solidFill>
                  <a:srgbClr val="1F497D"/>
                </a:solidFill>
                <a:latin typeface="Arial"/>
                <a:cs typeface="Arial"/>
              </a:rPr>
              <a:t>Digital / Complicated</a:t>
            </a:r>
            <a:endParaRPr lang="en-US" sz="1400" dirty="0">
              <a:solidFill>
                <a:srgbClr val="1F497D"/>
              </a:solidFill>
              <a:latin typeface="Arial"/>
              <a:cs typeface="Arial"/>
            </a:endParaRPr>
          </a:p>
        </p:txBody>
      </p:sp>
      <p:sp>
        <p:nvSpPr>
          <p:cNvPr id="21" name="TextBox 20"/>
          <p:cNvSpPr txBox="1"/>
          <p:nvPr/>
        </p:nvSpPr>
        <p:spPr>
          <a:xfrm>
            <a:off x="8233884" y="5130676"/>
            <a:ext cx="893081" cy="523220"/>
          </a:xfrm>
          <a:prstGeom prst="rect">
            <a:avLst/>
          </a:prstGeom>
          <a:solidFill>
            <a:srgbClr val="FFFFFF"/>
          </a:solidFill>
        </p:spPr>
        <p:txBody>
          <a:bodyPr wrap="none" rtlCol="0">
            <a:spAutoFit/>
          </a:bodyPr>
          <a:lstStyle/>
          <a:p>
            <a:r>
              <a:rPr lang="en-US" sz="1400" dirty="0" smtClean="0">
                <a:solidFill>
                  <a:schemeClr val="tx2"/>
                </a:solidFill>
                <a:latin typeface="Arial"/>
                <a:cs typeface="Arial"/>
              </a:rPr>
              <a:t>Analog / </a:t>
            </a:r>
          </a:p>
          <a:p>
            <a:r>
              <a:rPr lang="en-US" sz="1400" dirty="0" smtClean="0">
                <a:solidFill>
                  <a:schemeClr val="tx2"/>
                </a:solidFill>
                <a:latin typeface="Arial"/>
                <a:cs typeface="Arial"/>
              </a:rPr>
              <a:t>Complex</a:t>
            </a:r>
            <a:endParaRPr lang="en-US" sz="1400" dirty="0">
              <a:solidFill>
                <a:schemeClr val="tx2"/>
              </a:solidFill>
              <a:latin typeface="Arial"/>
              <a:cs typeface="Arial"/>
            </a:endParaRPr>
          </a:p>
        </p:txBody>
      </p:sp>
    </p:spTree>
    <p:extLst>
      <p:ext uri="{BB962C8B-B14F-4D97-AF65-F5344CB8AC3E}">
        <p14:creationId xmlns:p14="http://schemas.microsoft.com/office/powerpoint/2010/main" val="16171002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11045"/>
            <a:ext cx="9906000" cy="5011209"/>
          </a:xfrm>
          <a:prstGeom prst="rect">
            <a:avLst/>
          </a:prstGeom>
        </p:spPr>
      </p:pic>
      <p:sp>
        <p:nvSpPr>
          <p:cNvPr id="15" name="Title 1"/>
          <p:cNvSpPr txBox="1">
            <a:spLocks/>
          </p:cNvSpPr>
          <p:nvPr/>
        </p:nvSpPr>
        <p:spPr>
          <a:xfrm>
            <a:off x="268770" y="1134422"/>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rgbClr val="1E1C11"/>
                </a:solidFill>
                <a:latin typeface="+mj-lt"/>
              </a:rPr>
              <a:t>ENGINEERING, CONTRACTING &amp; SYSTEMS</a:t>
            </a:r>
          </a:p>
          <a:p>
            <a:r>
              <a:rPr lang="en-GB" sz="2400" dirty="0" smtClean="0">
                <a:solidFill>
                  <a:srgbClr val="1E1C11"/>
                </a:solidFill>
                <a:latin typeface="+mj-lt"/>
              </a:rPr>
              <a:t>Legacy of Large Projects </a:t>
            </a:r>
            <a:r>
              <a:rPr lang="en-GB" dirty="0">
                <a:solidFill>
                  <a:srgbClr val="1E1C11"/>
                </a:solidFill>
                <a:latin typeface="+mj-lt"/>
              </a:rPr>
              <a:t/>
            </a:r>
            <a:br>
              <a:rPr lang="en-GB" dirty="0">
                <a:solidFill>
                  <a:srgbClr val="1E1C11"/>
                </a:solidFill>
                <a:latin typeface="+mj-lt"/>
              </a:rPr>
            </a:br>
            <a:endParaRPr lang="en-US" sz="2300" b="0" dirty="0">
              <a:solidFill>
                <a:srgbClr val="1E1C11"/>
              </a:solidFill>
              <a:latin typeface="+mj-lt"/>
            </a:endParaRPr>
          </a:p>
        </p:txBody>
      </p:sp>
      <p:sp>
        <p:nvSpPr>
          <p:cNvPr id="11" name="TextBox 10"/>
          <p:cNvSpPr txBox="1"/>
          <p:nvPr/>
        </p:nvSpPr>
        <p:spPr>
          <a:xfrm>
            <a:off x="266292" y="2579151"/>
            <a:ext cx="3008971" cy="3162888"/>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charset="2"/>
              <a:buChar char="§"/>
              <a:defRPr/>
            </a:pPr>
            <a:r>
              <a:rPr lang="en-GB" sz="1100" dirty="0">
                <a:solidFill>
                  <a:schemeClr val="tx1">
                    <a:lumMod val="75000"/>
                  </a:schemeClr>
                </a:solidFill>
                <a:latin typeface="+mj-lt"/>
              </a:rPr>
              <a:t>In-house engineering teams change industry codes / standards</a:t>
            </a:r>
          </a:p>
          <a:p>
            <a:pPr marL="201162" indent="-201162" defTabSz="729978" eaLnBrk="0" fontAlgn="auto" hangingPunct="0">
              <a:spcBef>
                <a:spcPct val="50000"/>
              </a:spcBef>
              <a:spcAft>
                <a:spcPct val="25000"/>
              </a:spcAft>
              <a:buClr>
                <a:schemeClr val="tx2"/>
              </a:buClr>
              <a:buSzPct val="150000"/>
              <a:buFont typeface="Wingdings" charset="2"/>
              <a:buChar char="§"/>
              <a:defRPr/>
            </a:pPr>
            <a:r>
              <a:rPr lang="en-GB" sz="1100" dirty="0">
                <a:solidFill>
                  <a:schemeClr val="tx1">
                    <a:lumMod val="75000"/>
                  </a:schemeClr>
                </a:solidFill>
                <a:latin typeface="+mj-lt"/>
              </a:rPr>
              <a:t>Constant flux and re-design (including JV partners)</a:t>
            </a:r>
          </a:p>
          <a:p>
            <a:pPr marL="201162" indent="-201162" defTabSz="729978" eaLnBrk="0" fontAlgn="auto" hangingPunct="0">
              <a:spcBef>
                <a:spcPct val="50000"/>
              </a:spcBef>
              <a:spcAft>
                <a:spcPct val="25000"/>
              </a:spcAft>
              <a:buClr>
                <a:schemeClr val="tx2"/>
              </a:buClr>
              <a:buSzPct val="150000"/>
              <a:buFont typeface="Wingdings" charset="2"/>
              <a:buChar char="§"/>
              <a:defRPr/>
            </a:pPr>
            <a:r>
              <a:rPr lang="en-GB" sz="1100" dirty="0">
                <a:solidFill>
                  <a:schemeClr val="tx1">
                    <a:lumMod val="75000"/>
                  </a:schemeClr>
                </a:solidFill>
                <a:latin typeface="+mj-lt"/>
              </a:rPr>
              <a:t>Constant increase and revision to scopes of </a:t>
            </a:r>
            <a:r>
              <a:rPr lang="en-GB" sz="1100" dirty="0" smtClean="0">
                <a:solidFill>
                  <a:schemeClr val="tx1">
                    <a:lumMod val="75000"/>
                  </a:schemeClr>
                </a:solidFill>
                <a:latin typeface="+mj-lt"/>
              </a:rPr>
              <a:t>work </a:t>
            </a:r>
            <a:r>
              <a:rPr lang="en-GB" sz="1100" smtClean="0">
                <a:solidFill>
                  <a:schemeClr val="tx1">
                    <a:lumMod val="75000"/>
                  </a:schemeClr>
                </a:solidFill>
                <a:latin typeface="+mj-lt"/>
              </a:rPr>
              <a:t>during construction</a:t>
            </a: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b="1" dirty="0">
              <a:solidFill>
                <a:schemeClr val="tx1">
                  <a:lumMod val="75000"/>
                </a:schemeClr>
              </a:solidFill>
              <a:latin typeface="+mj-lt"/>
            </a:endParaRPr>
          </a:p>
        </p:txBody>
      </p:sp>
      <p:sp>
        <p:nvSpPr>
          <p:cNvPr id="6" name="Rectangle 5"/>
          <p:cNvSpPr/>
          <p:nvPr/>
        </p:nvSpPr>
        <p:spPr>
          <a:xfrm>
            <a:off x="187815" y="1732154"/>
            <a:ext cx="3087449" cy="846997"/>
          </a:xfrm>
          <a:prstGeom prst="rect">
            <a:avLst/>
          </a:prstGeom>
        </p:spPr>
        <p:txBody>
          <a:bodyPr wrap="square" lIns="107287" tIns="53643" rIns="107287" bIns="53643">
            <a:spAutoFit/>
          </a:bodyPr>
          <a:lstStyle/>
          <a:p>
            <a:r>
              <a:rPr lang="en-GB" sz="1200" dirty="0">
                <a:solidFill>
                  <a:schemeClr val="bg1"/>
                </a:solidFill>
                <a:latin typeface="+mj-lt"/>
              </a:rPr>
              <a:t>OWNER ENGINEERING STANDARDS COMPOUND LARGE PROJECT COMPLEXITY</a:t>
            </a:r>
          </a:p>
          <a:p>
            <a:endParaRPr lang="en-US" sz="1200" dirty="0">
              <a:solidFill>
                <a:schemeClr val="bg1"/>
              </a:solidFill>
              <a:latin typeface="+mj-lt"/>
            </a:endParaRPr>
          </a:p>
        </p:txBody>
      </p:sp>
      <p:sp>
        <p:nvSpPr>
          <p:cNvPr id="16" name="TextBox 15"/>
          <p:cNvSpPr txBox="1"/>
          <p:nvPr/>
        </p:nvSpPr>
        <p:spPr>
          <a:xfrm>
            <a:off x="3458540" y="2579151"/>
            <a:ext cx="3008971" cy="3162888"/>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383788" lvl="1" indent="-171450" defTabSz="729978" eaLnBrk="0" fontAlgn="auto" hangingPunct="0">
              <a:spcBef>
                <a:spcPts val="0"/>
              </a:spcBef>
              <a:spcAft>
                <a:spcPts val="0"/>
              </a:spcAft>
              <a:buClr>
                <a:schemeClr val="tx2"/>
              </a:buClr>
              <a:buSzPct val="150000"/>
              <a:buFont typeface="Arial"/>
              <a:buChar char="•"/>
              <a:defRPr/>
            </a:pPr>
            <a:endParaRPr lang="en-GB" sz="1100" dirty="0" smtClean="0">
              <a:solidFill>
                <a:schemeClr val="tx1">
                  <a:lumMod val="75000"/>
                </a:schemeClr>
              </a:solidFill>
              <a:latin typeface="+mj-lt"/>
            </a:endParaRP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smtClean="0">
                <a:solidFill>
                  <a:schemeClr val="tx1">
                    <a:lumMod val="75000"/>
                  </a:schemeClr>
                </a:solidFill>
                <a:latin typeface="+mj-lt"/>
              </a:rPr>
              <a:t>2,000 Pages each for FEED and EPC - with inexperienced owner teams</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smtClean="0">
                <a:solidFill>
                  <a:schemeClr val="tx1">
                    <a:lumMod val="75000"/>
                  </a:schemeClr>
                </a:solidFill>
                <a:latin typeface="+mj-lt"/>
              </a:rPr>
              <a:t>10 – 20,000 engineering drawings, plus 50% re-work</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smtClean="0">
                <a:solidFill>
                  <a:schemeClr val="tx1">
                    <a:lumMod val="75000"/>
                  </a:schemeClr>
                </a:solidFill>
                <a:latin typeface="+mj-lt"/>
              </a:rPr>
              <a:t>25,000 elements of correspondence</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smtClean="0">
                <a:solidFill>
                  <a:schemeClr val="tx1">
                    <a:lumMod val="75000"/>
                  </a:schemeClr>
                </a:solidFill>
                <a:latin typeface="+mj-lt"/>
              </a:rPr>
              <a:t>Management of change critical but size overcomes it</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smtClean="0">
                <a:solidFill>
                  <a:schemeClr val="tx1">
                    <a:lumMod val="75000"/>
                  </a:schemeClr>
                </a:solidFill>
                <a:latin typeface="+mj-lt"/>
              </a:rPr>
              <a:t>Move to smaller scale / standards removes symptoms of complexity</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b="1" dirty="0">
              <a:solidFill>
                <a:schemeClr val="tx1">
                  <a:lumMod val="75000"/>
                </a:schemeClr>
              </a:solidFill>
              <a:latin typeface="+mj-lt"/>
            </a:endParaRPr>
          </a:p>
        </p:txBody>
      </p:sp>
      <p:sp>
        <p:nvSpPr>
          <p:cNvPr id="20" name="Rectangle 19"/>
          <p:cNvSpPr/>
          <p:nvPr/>
        </p:nvSpPr>
        <p:spPr>
          <a:xfrm>
            <a:off x="3380062" y="1732153"/>
            <a:ext cx="3087449" cy="662331"/>
          </a:xfrm>
          <a:prstGeom prst="rect">
            <a:avLst/>
          </a:prstGeom>
        </p:spPr>
        <p:txBody>
          <a:bodyPr wrap="square" lIns="107287" tIns="53643" rIns="107287" bIns="53643">
            <a:spAutoFit/>
          </a:bodyPr>
          <a:lstStyle/>
          <a:p>
            <a:r>
              <a:rPr lang="en-GB" sz="1200" dirty="0">
                <a:solidFill>
                  <a:schemeClr val="bg1"/>
                </a:solidFill>
                <a:latin typeface="+mj-lt"/>
              </a:rPr>
              <a:t>LARGE PLANTS CREATE LARGE EPC CONTRACTS CREATE MORE COMPLEXITY</a:t>
            </a:r>
            <a:endParaRPr lang="en-US" sz="1200" dirty="0">
              <a:solidFill>
                <a:schemeClr val="bg1"/>
              </a:solidFill>
              <a:latin typeface="+mj-lt"/>
            </a:endParaRPr>
          </a:p>
        </p:txBody>
      </p:sp>
      <p:sp>
        <p:nvSpPr>
          <p:cNvPr id="21" name="TextBox 20"/>
          <p:cNvSpPr txBox="1"/>
          <p:nvPr/>
        </p:nvSpPr>
        <p:spPr>
          <a:xfrm>
            <a:off x="6658780" y="2579151"/>
            <a:ext cx="3008971" cy="3162888"/>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chemeClr val="tx1">
                  <a:lumMod val="75000"/>
                </a:schemeClr>
              </a:solidFill>
              <a:latin typeface="+mj-lt"/>
            </a:endParaRP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chemeClr val="tx1">
                  <a:lumMod val="75000"/>
                </a:schemeClr>
              </a:solidFill>
              <a:latin typeface="+mj-lt"/>
            </a:endParaRP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a:solidFill>
                  <a:schemeClr val="tx1">
                    <a:lumMod val="75000"/>
                  </a:schemeClr>
                </a:solidFill>
                <a:latin typeface="+mj-lt"/>
              </a:rPr>
              <a:t>Blends of spreadsheet / paper / pdf / supplier and owner</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a:solidFill>
                  <a:schemeClr val="tx1">
                    <a:lumMod val="75000"/>
                  </a:schemeClr>
                </a:solidFill>
                <a:latin typeface="+mj-lt"/>
              </a:rPr>
              <a:t>Corporate standards weak or highly generic – imposed on suppliers</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a:solidFill>
                  <a:schemeClr val="tx1">
                    <a:lumMod val="75000"/>
                  </a:schemeClr>
                </a:solidFill>
                <a:latin typeface="+mj-lt"/>
              </a:rPr>
              <a:t>Preferred amalgams of service suppliers / software – bespoke outcomes</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a:solidFill>
                  <a:schemeClr val="tx1">
                    <a:lumMod val="75000"/>
                  </a:schemeClr>
                </a:solidFill>
                <a:latin typeface="+mj-lt"/>
              </a:rPr>
              <a:t>Obligations of layers of terms and conditions managed tactically</a:t>
            </a:r>
          </a:p>
          <a:p>
            <a:pPr marL="171450" indent="-171450" defTabSz="729978" eaLnBrk="0" fontAlgn="auto" hangingPunct="0">
              <a:spcBef>
                <a:spcPct val="50000"/>
              </a:spcBef>
              <a:spcAft>
                <a:spcPct val="25000"/>
              </a:spcAft>
              <a:buClr>
                <a:schemeClr val="tx2"/>
              </a:buClr>
              <a:buSzPct val="150000"/>
              <a:buFont typeface="Arial"/>
              <a:buChar char="•"/>
              <a:defRPr/>
            </a:pPr>
            <a:r>
              <a:rPr lang="en-GB" sz="1100" dirty="0">
                <a:solidFill>
                  <a:schemeClr val="tx1">
                    <a:lumMod val="75000"/>
                  </a:schemeClr>
                </a:solidFill>
                <a:latin typeface="+mj-lt"/>
              </a:rPr>
              <a:t>Limits / negates knowledge transfer</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b="1" dirty="0">
              <a:solidFill>
                <a:schemeClr val="tx1">
                  <a:lumMod val="75000"/>
                </a:schemeClr>
              </a:solidFill>
              <a:latin typeface="+mj-lt"/>
            </a:endParaRPr>
          </a:p>
        </p:txBody>
      </p:sp>
      <p:sp>
        <p:nvSpPr>
          <p:cNvPr id="22" name="Rectangle 21"/>
          <p:cNvSpPr/>
          <p:nvPr/>
        </p:nvSpPr>
        <p:spPr>
          <a:xfrm>
            <a:off x="6580303" y="1732153"/>
            <a:ext cx="3087449" cy="477666"/>
          </a:xfrm>
          <a:prstGeom prst="rect">
            <a:avLst/>
          </a:prstGeom>
        </p:spPr>
        <p:txBody>
          <a:bodyPr wrap="square" lIns="107287" tIns="53643" rIns="107287" bIns="53643">
            <a:spAutoFit/>
          </a:bodyPr>
          <a:lstStyle/>
          <a:p>
            <a:r>
              <a:rPr lang="en-GB" sz="1200" dirty="0">
                <a:solidFill>
                  <a:schemeClr val="bg1"/>
                </a:solidFill>
                <a:latin typeface="+mj-lt"/>
              </a:rPr>
              <a:t>AD-HOC, IMPROVISED CONTRACT MANAGEMENT SYSTEMS DON’T HELP</a:t>
            </a:r>
            <a:endParaRPr lang="en-US" sz="1200" dirty="0">
              <a:solidFill>
                <a:schemeClr val="bg1"/>
              </a:solidFill>
              <a:latin typeface="+mj-lt"/>
            </a:endParaRPr>
          </a:p>
        </p:txBody>
      </p:sp>
    </p:spTree>
    <p:extLst>
      <p:ext uri="{BB962C8B-B14F-4D97-AF65-F5344CB8AC3E}">
        <p14:creationId xmlns:p14="http://schemas.microsoft.com/office/powerpoint/2010/main" val="2194368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1000"/>
                                        <p:tgtEl>
                                          <p:spTgt spid="2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6"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11045"/>
            <a:ext cx="9906000" cy="4684955"/>
          </a:xfrm>
          <a:prstGeom prst="rect">
            <a:avLst/>
          </a:prstGeom>
        </p:spPr>
      </p:pic>
      <p:sp>
        <p:nvSpPr>
          <p:cNvPr id="15" name="Title 1"/>
          <p:cNvSpPr txBox="1">
            <a:spLocks/>
          </p:cNvSpPr>
          <p:nvPr/>
        </p:nvSpPr>
        <p:spPr>
          <a:xfrm>
            <a:off x="256439" y="654644"/>
            <a:ext cx="8942099"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300" dirty="0" smtClean="0">
                <a:solidFill>
                  <a:srgbClr val="1E1C11"/>
                </a:solidFill>
                <a:latin typeface="+mj-lt"/>
              </a:rPr>
              <a:t>SIMPLIFY ENGINEERING, CONTRACTING &amp; SYSTEMS</a:t>
            </a:r>
            <a:r>
              <a:rPr lang="en-GB" dirty="0">
                <a:solidFill>
                  <a:srgbClr val="1E1C11"/>
                </a:solidFill>
                <a:latin typeface="+mj-lt"/>
              </a:rPr>
              <a:t/>
            </a:r>
            <a:br>
              <a:rPr lang="en-GB" dirty="0">
                <a:solidFill>
                  <a:srgbClr val="1E1C11"/>
                </a:solidFill>
                <a:latin typeface="+mj-lt"/>
              </a:rPr>
            </a:br>
            <a:r>
              <a:rPr lang="en-GB" sz="2100" b="0" dirty="0" smtClean="0">
                <a:solidFill>
                  <a:srgbClr val="1E1C11"/>
                </a:solidFill>
                <a:latin typeface="+mj-lt"/>
              </a:rPr>
              <a:t>Organisation </a:t>
            </a:r>
            <a:r>
              <a:rPr lang="en-GB" sz="2100" b="0" dirty="0">
                <a:solidFill>
                  <a:srgbClr val="1E1C11"/>
                </a:solidFill>
                <a:latin typeface="+mj-lt"/>
              </a:rPr>
              <a:t>and Tools</a:t>
            </a:r>
            <a:endParaRPr lang="en-US" sz="2300" b="0" dirty="0">
              <a:solidFill>
                <a:srgbClr val="1E1C11"/>
              </a:solidFill>
              <a:latin typeface="+mj-lt"/>
            </a:endParaRPr>
          </a:p>
        </p:txBody>
      </p:sp>
      <p:sp>
        <p:nvSpPr>
          <p:cNvPr id="11" name="TextBox 10"/>
          <p:cNvSpPr txBox="1"/>
          <p:nvPr/>
        </p:nvSpPr>
        <p:spPr>
          <a:xfrm>
            <a:off x="266292" y="2544528"/>
            <a:ext cx="3008971" cy="3162888"/>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rgbClr val="1E1C11"/>
              </a:solidFill>
              <a:latin typeface="+mj-lt"/>
            </a:endParaRP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rgbClr val="1E1C11"/>
                </a:solidFill>
                <a:latin typeface="+mj-lt"/>
              </a:rPr>
              <a:t>Reduce in-house engineering and design – rely more on market expertise</a:t>
            </a: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Assurance / support of contractors on simpler / scaled </a:t>
            </a:r>
            <a:r>
              <a:rPr lang="en-GB" sz="1100" dirty="0" smtClean="0">
                <a:solidFill>
                  <a:srgbClr val="1E1C11"/>
                </a:solidFill>
                <a:latin typeface="+mj-lt"/>
              </a:rPr>
              <a:t>designs</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rgbClr val="1E1C11"/>
                </a:solidFill>
                <a:latin typeface="+mj-lt"/>
              </a:rPr>
              <a:t>“Careful review” and QA / QC</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rgbClr val="1E1C11"/>
                </a:solidFill>
                <a:latin typeface="+mj-lt"/>
              </a:rPr>
              <a:t>EPCs to step up</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rgbClr val="1E1C11"/>
                </a:solidFill>
                <a:latin typeface="+mj-lt"/>
              </a:rPr>
              <a:t>Don</a:t>
            </a:r>
            <a:r>
              <a:rPr lang="uk-UA" sz="1100" dirty="0" smtClean="0">
                <a:solidFill>
                  <a:srgbClr val="1E1C11"/>
                </a:solidFill>
                <a:latin typeface="+mj-lt"/>
              </a:rPr>
              <a:t>’</a:t>
            </a:r>
            <a:r>
              <a:rPr lang="en-GB" sz="1100" dirty="0" smtClean="0">
                <a:solidFill>
                  <a:srgbClr val="1E1C11"/>
                </a:solidFill>
                <a:latin typeface="+mj-lt"/>
              </a:rPr>
              <a:t>t wait for cross-industry collaboration / small-bore initiatives</a:t>
            </a: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NOC development support</a:t>
            </a:r>
          </a:p>
          <a:p>
            <a:pPr defTabSz="729978" eaLnBrk="0" fontAlgn="auto" hangingPunct="0">
              <a:spcBef>
                <a:spcPct val="50000"/>
              </a:spcBef>
              <a:spcAft>
                <a:spcPct val="25000"/>
              </a:spcAft>
              <a:buClr>
                <a:schemeClr val="tx2"/>
              </a:buClr>
              <a:buSzPct val="150000"/>
              <a:defRPr/>
            </a:pPr>
            <a:endParaRPr lang="en-GB" sz="900" b="1" i="1" dirty="0" smtClean="0">
              <a:solidFill>
                <a:srgbClr val="1E1C11"/>
              </a:solidFill>
              <a:latin typeface="+mj-lt"/>
            </a:endParaRPr>
          </a:p>
          <a:p>
            <a:pPr defTabSz="729978" eaLnBrk="0" fontAlgn="auto" hangingPunct="0">
              <a:spcBef>
                <a:spcPct val="50000"/>
              </a:spcBef>
              <a:spcAft>
                <a:spcPct val="25000"/>
              </a:spcAft>
              <a:buClr>
                <a:schemeClr val="tx2"/>
              </a:buClr>
              <a:buSzPct val="150000"/>
              <a:defRPr/>
            </a:pPr>
            <a:r>
              <a:rPr lang="en-GB" sz="900" b="1" i="1" dirty="0" smtClean="0">
                <a:solidFill>
                  <a:srgbClr val="1E1C11"/>
                </a:solidFill>
                <a:latin typeface="+mj-lt"/>
              </a:rPr>
              <a:t>* Ed </a:t>
            </a:r>
            <a:r>
              <a:rPr lang="en-GB" sz="900" b="1" i="1" dirty="0" err="1" smtClean="0">
                <a:solidFill>
                  <a:srgbClr val="1E1C11"/>
                </a:solidFill>
                <a:latin typeface="+mj-lt"/>
              </a:rPr>
              <a:t>Merrow</a:t>
            </a:r>
            <a:r>
              <a:rPr lang="en-GB" sz="900" b="1" i="1" dirty="0" smtClean="0">
                <a:solidFill>
                  <a:srgbClr val="1E1C11"/>
                </a:solidFill>
                <a:latin typeface="+mj-lt"/>
              </a:rPr>
              <a:t>, Offshore, 13 Jan 2016</a:t>
            </a:r>
            <a:endParaRPr lang="en-GB" sz="900" b="1" i="1" dirty="0">
              <a:solidFill>
                <a:srgbClr val="1E1C11"/>
              </a:solidFill>
              <a:latin typeface="+mj-lt"/>
            </a:endParaRPr>
          </a:p>
        </p:txBody>
      </p:sp>
      <p:sp>
        <p:nvSpPr>
          <p:cNvPr id="6" name="Rectangle 5"/>
          <p:cNvSpPr/>
          <p:nvPr/>
        </p:nvSpPr>
        <p:spPr>
          <a:xfrm>
            <a:off x="371091" y="1966847"/>
            <a:ext cx="3087449" cy="477666"/>
          </a:xfrm>
          <a:prstGeom prst="rect">
            <a:avLst/>
          </a:prstGeom>
        </p:spPr>
        <p:txBody>
          <a:bodyPr wrap="square" lIns="107287" tIns="53643" rIns="107287" bIns="53643">
            <a:spAutoFit/>
          </a:bodyPr>
          <a:lstStyle/>
          <a:p>
            <a:r>
              <a:rPr lang="en-GB" sz="1200" dirty="0">
                <a:solidFill>
                  <a:schemeClr val="bg1"/>
                </a:solidFill>
                <a:latin typeface="+mj-lt"/>
              </a:rPr>
              <a:t>ENGINEERING MODEL </a:t>
            </a:r>
            <a:r>
              <a:rPr lang="en-GB" sz="1200" dirty="0" smtClean="0">
                <a:solidFill>
                  <a:schemeClr val="bg1"/>
                </a:solidFill>
                <a:latin typeface="+mj-lt"/>
              </a:rPr>
              <a:t>CHANGE*</a:t>
            </a:r>
            <a:endParaRPr lang="en-GB" sz="1200" dirty="0">
              <a:solidFill>
                <a:schemeClr val="bg1"/>
              </a:solidFill>
              <a:latin typeface="+mj-lt"/>
            </a:endParaRPr>
          </a:p>
          <a:p>
            <a:endParaRPr lang="en-US" sz="1200" dirty="0">
              <a:solidFill>
                <a:schemeClr val="bg1"/>
              </a:solidFill>
              <a:latin typeface="+mj-lt"/>
            </a:endParaRPr>
          </a:p>
        </p:txBody>
      </p:sp>
      <p:sp>
        <p:nvSpPr>
          <p:cNvPr id="16" name="TextBox 15"/>
          <p:cNvSpPr txBox="1"/>
          <p:nvPr/>
        </p:nvSpPr>
        <p:spPr>
          <a:xfrm>
            <a:off x="3458540" y="2540075"/>
            <a:ext cx="3008971" cy="3162888"/>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rgbClr val="1E1C11"/>
              </a:solidFill>
              <a:latin typeface="+mj-lt"/>
            </a:endParaRP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Move to smaller scale / standard contracts </a:t>
            </a:r>
            <a:r>
              <a:rPr lang="en-GB" sz="1100" dirty="0" smtClean="0">
                <a:solidFill>
                  <a:srgbClr val="1E1C11"/>
                </a:solidFill>
                <a:latin typeface="+mj-lt"/>
              </a:rPr>
              <a:t> - removes </a:t>
            </a:r>
            <a:r>
              <a:rPr lang="en-GB" sz="1100" dirty="0">
                <a:solidFill>
                  <a:srgbClr val="1E1C11"/>
                </a:solidFill>
                <a:latin typeface="+mj-lt"/>
              </a:rPr>
              <a:t>symptoms of complexity</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Repeat work with key suppliers</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Risk and obligations </a:t>
            </a:r>
            <a:r>
              <a:rPr lang="en-GB" sz="1100" dirty="0" smtClean="0">
                <a:solidFill>
                  <a:srgbClr val="1E1C11"/>
                </a:solidFill>
                <a:latin typeface="+mj-lt"/>
              </a:rPr>
              <a:t>clear – avoid transference</a:t>
            </a: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Common standards (IP, MHH, GN)</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rgbClr val="1E1C11"/>
                </a:solidFill>
                <a:latin typeface="+mj-lt"/>
              </a:rPr>
              <a:t>Simple </a:t>
            </a:r>
            <a:r>
              <a:rPr lang="en-GB" sz="1100" dirty="0">
                <a:solidFill>
                  <a:srgbClr val="1E1C11"/>
                </a:solidFill>
                <a:latin typeface="+mj-lt"/>
              </a:rPr>
              <a:t>remuneration </a:t>
            </a:r>
            <a:r>
              <a:rPr lang="en-GB" sz="1100" dirty="0" smtClean="0">
                <a:solidFill>
                  <a:srgbClr val="1E1C11"/>
                </a:solidFill>
                <a:latin typeface="+mj-lt"/>
              </a:rPr>
              <a:t>schemes – no incentives, fair margins</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b="1" dirty="0">
              <a:solidFill>
                <a:srgbClr val="1E1C11"/>
              </a:solidFill>
              <a:latin typeface="+mj-lt"/>
            </a:endParaRPr>
          </a:p>
        </p:txBody>
      </p:sp>
      <p:sp>
        <p:nvSpPr>
          <p:cNvPr id="20" name="Rectangle 19"/>
          <p:cNvSpPr/>
          <p:nvPr/>
        </p:nvSpPr>
        <p:spPr>
          <a:xfrm>
            <a:off x="3380062" y="1966847"/>
            <a:ext cx="3087449" cy="477666"/>
          </a:xfrm>
          <a:prstGeom prst="rect">
            <a:avLst/>
          </a:prstGeom>
        </p:spPr>
        <p:txBody>
          <a:bodyPr wrap="square" lIns="107287" tIns="53643" rIns="107287" bIns="53643">
            <a:spAutoFit/>
          </a:bodyPr>
          <a:lstStyle/>
          <a:p>
            <a:pPr algn="ctr"/>
            <a:r>
              <a:rPr lang="en-GB" sz="1200" dirty="0">
                <a:solidFill>
                  <a:schemeClr val="bg1"/>
                </a:solidFill>
                <a:latin typeface="+mj-lt"/>
              </a:rPr>
              <a:t>CONTRACTING STANDARDS AND TEMPLATES</a:t>
            </a:r>
            <a:endParaRPr lang="en-US" sz="1200" dirty="0">
              <a:solidFill>
                <a:schemeClr val="bg1"/>
              </a:solidFill>
              <a:latin typeface="+mj-lt"/>
            </a:endParaRPr>
          </a:p>
        </p:txBody>
      </p:sp>
      <p:sp>
        <p:nvSpPr>
          <p:cNvPr id="21" name="TextBox 20"/>
          <p:cNvSpPr txBox="1"/>
          <p:nvPr/>
        </p:nvSpPr>
        <p:spPr>
          <a:xfrm>
            <a:off x="6658780" y="2549844"/>
            <a:ext cx="3008971" cy="3162888"/>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1100" dirty="0">
              <a:solidFill>
                <a:srgbClr val="1E1C11"/>
              </a:solidFill>
              <a:latin typeface="+mj-lt"/>
            </a:endParaRPr>
          </a:p>
          <a:p>
            <a:pPr marL="424676" lvl="1" indent="-212338" defTabSz="729978" eaLnBrk="0" fontAlgn="auto" hangingPunct="0">
              <a:spcBef>
                <a:spcPts val="0"/>
              </a:spcBef>
              <a:spcAft>
                <a:spcPts val="0"/>
              </a:spcAft>
              <a:buClr>
                <a:schemeClr val="tx2"/>
              </a:buClr>
              <a:buSzPct val="150000"/>
              <a:buFont typeface="Arial" panose="020B0604020202020204" pitchFamily="34" charset="0"/>
              <a:buChar char="•"/>
              <a:defRPr/>
            </a:pP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Formalise systems for planning and correspondence</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Improve contract controls and information and change management</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a:solidFill>
                  <a:srgbClr val="1E1C11"/>
                </a:solidFill>
                <a:latin typeface="+mj-lt"/>
              </a:rPr>
              <a:t>Digitise the analogue systems used today – more technological project focus for </a:t>
            </a:r>
            <a:r>
              <a:rPr lang="en-GB" sz="1100" dirty="0" smtClean="0">
                <a:solidFill>
                  <a:srgbClr val="1E1C11"/>
                </a:solidFill>
                <a:latin typeface="+mj-lt"/>
              </a:rPr>
              <a:t>efficiency</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rgbClr val="1E1C11"/>
                </a:solidFill>
                <a:latin typeface="+mj-lt"/>
              </a:rPr>
              <a:t>Drive multi-disciplinary approach – individual disciplines use systems, but Project Management remains more ad hoc</a:t>
            </a:r>
            <a:endParaRPr lang="en-GB" sz="1100" dirty="0">
              <a:solidFill>
                <a:srgbClr val="1E1C11"/>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1100" b="1" dirty="0">
              <a:solidFill>
                <a:srgbClr val="1E1C11"/>
              </a:solidFill>
              <a:latin typeface="+mj-lt"/>
            </a:endParaRPr>
          </a:p>
        </p:txBody>
      </p:sp>
      <p:sp>
        <p:nvSpPr>
          <p:cNvPr id="22" name="Rectangle 21"/>
          <p:cNvSpPr/>
          <p:nvPr/>
        </p:nvSpPr>
        <p:spPr>
          <a:xfrm>
            <a:off x="6580303" y="1855893"/>
            <a:ext cx="3087449" cy="662331"/>
          </a:xfrm>
          <a:prstGeom prst="rect">
            <a:avLst/>
          </a:prstGeom>
        </p:spPr>
        <p:txBody>
          <a:bodyPr wrap="square" lIns="107287" tIns="53643" rIns="107287" bIns="53643">
            <a:spAutoFit/>
          </a:bodyPr>
          <a:lstStyle/>
          <a:p>
            <a:pPr algn="ctr"/>
            <a:r>
              <a:rPr lang="en-GB" sz="1200" dirty="0">
                <a:solidFill>
                  <a:schemeClr val="bg1"/>
                </a:solidFill>
                <a:latin typeface="+mj-lt"/>
              </a:rPr>
              <a:t>PROFESSIONAL CONTRACT MANAGEMENT SYSTEMS – DIGITAL VS ANALOGUE</a:t>
            </a:r>
            <a:endParaRPr lang="en-US" sz="1200" dirty="0">
              <a:solidFill>
                <a:schemeClr val="bg1"/>
              </a:solidFill>
              <a:latin typeface="+mj-lt"/>
            </a:endParaRPr>
          </a:p>
        </p:txBody>
      </p:sp>
    </p:spTree>
    <p:extLst>
      <p:ext uri="{BB962C8B-B14F-4D97-AF65-F5344CB8AC3E}">
        <p14:creationId xmlns:p14="http://schemas.microsoft.com/office/powerpoint/2010/main" val="471532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1000"/>
                                        <p:tgtEl>
                                          <p:spTgt spid="2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6"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40187"/>
            <a:ext cx="9906000" cy="4852077"/>
          </a:xfrm>
          <a:prstGeom prst="rect">
            <a:avLst/>
          </a:prstGeom>
        </p:spPr>
      </p:pic>
      <p:sp>
        <p:nvSpPr>
          <p:cNvPr id="5" name="Rectangle 4"/>
          <p:cNvSpPr/>
          <p:nvPr/>
        </p:nvSpPr>
        <p:spPr>
          <a:xfrm>
            <a:off x="393733" y="2162506"/>
            <a:ext cx="1707213" cy="3276188"/>
          </a:xfrm>
          <a:prstGeom prst="rect">
            <a:avLst/>
          </a:prstGeom>
          <a:solidFill>
            <a:srgbClr val="D9D9D9">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STRATEGIC SHIFT </a:t>
            </a:r>
            <a:br>
              <a:rPr lang="en-US" sz="1400" b="1" dirty="0">
                <a:solidFill>
                  <a:schemeClr val="bg1"/>
                </a:solidFill>
              </a:rPr>
            </a:br>
            <a:r>
              <a:rPr lang="en-US" sz="1400" b="1" dirty="0">
                <a:solidFill>
                  <a:schemeClr val="bg1"/>
                </a:solidFill>
              </a:rPr>
              <a:t>FROM SCARCITY </a:t>
            </a:r>
            <a:br>
              <a:rPr lang="en-US" sz="1400" b="1" dirty="0">
                <a:solidFill>
                  <a:schemeClr val="bg1"/>
                </a:solidFill>
              </a:rPr>
            </a:br>
            <a:r>
              <a:rPr lang="en-US" sz="1400" b="1" dirty="0">
                <a:solidFill>
                  <a:schemeClr val="bg1"/>
                </a:solidFill>
              </a:rPr>
              <a:t>TO COMPETITION </a:t>
            </a:r>
            <a:endParaRPr lang="en-US" sz="1400" dirty="0">
              <a:solidFill>
                <a:schemeClr val="bg1"/>
              </a:solidFill>
            </a:endParaRPr>
          </a:p>
          <a:p>
            <a:pPr algn="ctr"/>
            <a:endParaRPr lang="en-GB" sz="1400" dirty="0">
              <a:solidFill>
                <a:schemeClr val="bg1"/>
              </a:solidFill>
            </a:endParaRPr>
          </a:p>
          <a:p>
            <a:pPr algn="ctr"/>
            <a:endParaRPr lang="en-US" sz="1400" dirty="0">
              <a:solidFill>
                <a:schemeClr val="bg1"/>
              </a:solidFill>
            </a:endParaRPr>
          </a:p>
          <a:p>
            <a:pPr algn="ctr"/>
            <a:r>
              <a:rPr lang="en-US" sz="1400" dirty="0">
                <a:solidFill>
                  <a:schemeClr val="bg1"/>
                </a:solidFill>
              </a:rPr>
              <a:t>… portfolio shift from volume to efficiency, from large single asset, to scalable, flexible units</a:t>
            </a:r>
          </a:p>
          <a:p>
            <a:pPr algn="ctr"/>
            <a:endParaRPr lang="en-US" sz="1400" dirty="0">
              <a:solidFill>
                <a:schemeClr val="bg1"/>
              </a:solidFill>
            </a:endParaRPr>
          </a:p>
        </p:txBody>
      </p:sp>
      <p:sp>
        <p:nvSpPr>
          <p:cNvPr id="12" name="Rectangle 11"/>
          <p:cNvSpPr/>
          <p:nvPr/>
        </p:nvSpPr>
        <p:spPr>
          <a:xfrm>
            <a:off x="2225908" y="2162506"/>
            <a:ext cx="1707213" cy="3276188"/>
          </a:xfrm>
          <a:prstGeom prst="rect">
            <a:avLst/>
          </a:prstGeom>
          <a:solidFill>
            <a:srgbClr val="D9D9D9">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rgbClr val="FF0000"/>
              </a:solidFill>
            </a:endParaRPr>
          </a:p>
          <a:p>
            <a:pPr algn="ctr"/>
            <a:r>
              <a:rPr lang="en-US" sz="1400" b="1" dirty="0">
                <a:solidFill>
                  <a:srgbClr val="FFFFFF"/>
                </a:solidFill>
              </a:rPr>
              <a:t>CHANGE</a:t>
            </a:r>
          </a:p>
          <a:p>
            <a:pPr algn="ctr"/>
            <a:r>
              <a:rPr lang="en-US" sz="1400" b="1" dirty="0">
                <a:solidFill>
                  <a:srgbClr val="FFFFFF"/>
                </a:solidFill>
              </a:rPr>
              <a:t>ENGINEERING MODEL</a:t>
            </a:r>
            <a:r>
              <a:rPr lang="en-US" sz="1400" dirty="0">
                <a:solidFill>
                  <a:srgbClr val="FFFFFF"/>
                </a:solidFill>
              </a:rPr>
              <a:t/>
            </a:r>
            <a:br>
              <a:rPr lang="en-US" sz="1400" dirty="0">
                <a:solidFill>
                  <a:srgbClr val="FFFFFF"/>
                </a:solidFill>
              </a:rPr>
            </a:br>
            <a:endParaRPr lang="en-US" sz="1400" dirty="0">
              <a:solidFill>
                <a:srgbClr val="FFFFFF"/>
              </a:solidFill>
            </a:endParaRPr>
          </a:p>
          <a:p>
            <a:pPr algn="ctr"/>
            <a:endParaRPr lang="en-US" sz="1400" dirty="0">
              <a:solidFill>
                <a:schemeClr val="bg1"/>
              </a:solidFill>
            </a:endParaRPr>
          </a:p>
          <a:p>
            <a:pPr algn="ctr"/>
            <a:endParaRPr lang="en-US" sz="1400" dirty="0" smtClean="0">
              <a:solidFill>
                <a:schemeClr val="bg1"/>
              </a:solidFill>
            </a:endParaRPr>
          </a:p>
          <a:p>
            <a:pPr algn="ctr"/>
            <a:endParaRPr lang="en-US" sz="1400" dirty="0">
              <a:solidFill>
                <a:schemeClr val="bg1"/>
              </a:solidFill>
            </a:endParaRPr>
          </a:p>
          <a:p>
            <a:pPr algn="ctr"/>
            <a:r>
              <a:rPr lang="en-US" sz="1400" dirty="0">
                <a:solidFill>
                  <a:schemeClr val="bg1"/>
                </a:solidFill>
              </a:rPr>
              <a:t>… limit in-house design resource – rely more on market expertise and standard designs </a:t>
            </a:r>
          </a:p>
        </p:txBody>
      </p:sp>
      <p:sp>
        <p:nvSpPr>
          <p:cNvPr id="13" name="Rectangle 12"/>
          <p:cNvSpPr/>
          <p:nvPr/>
        </p:nvSpPr>
        <p:spPr>
          <a:xfrm>
            <a:off x="4058084" y="2162506"/>
            <a:ext cx="1707213" cy="3276188"/>
          </a:xfrm>
          <a:prstGeom prst="rect">
            <a:avLst/>
          </a:prstGeom>
          <a:solidFill>
            <a:srgbClr val="D9D9D9">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SIMPLIFIED CONTRACTS AND PROCUREMENT</a:t>
            </a:r>
          </a:p>
          <a:p>
            <a:pPr algn="ctr"/>
            <a:endParaRPr lang="en-US" sz="1400" b="1" dirty="0">
              <a:solidFill>
                <a:schemeClr val="bg1"/>
              </a:solidFill>
            </a:endParaRPr>
          </a:p>
          <a:p>
            <a:pPr algn="ctr"/>
            <a:r>
              <a:rPr lang="en-US" sz="1400" b="1" dirty="0">
                <a:solidFill>
                  <a:schemeClr val="bg1"/>
                </a:solidFill>
              </a:rPr>
              <a:t/>
            </a:r>
            <a:br>
              <a:rPr lang="en-US" sz="1400" b="1" dirty="0">
                <a:solidFill>
                  <a:schemeClr val="bg1"/>
                </a:solidFill>
              </a:rPr>
            </a:br>
            <a:endParaRPr lang="en-US" sz="1400" b="1" dirty="0" smtClean="0">
              <a:solidFill>
                <a:schemeClr val="bg1"/>
              </a:solidFill>
            </a:endParaRPr>
          </a:p>
          <a:p>
            <a:pPr algn="ctr"/>
            <a:r>
              <a:rPr lang="en-US" sz="1400" dirty="0" smtClean="0">
                <a:solidFill>
                  <a:schemeClr val="bg1"/>
                </a:solidFill>
              </a:rPr>
              <a:t> </a:t>
            </a:r>
            <a:r>
              <a:rPr lang="en-US" sz="1400" dirty="0">
                <a:solidFill>
                  <a:schemeClr val="bg1"/>
                </a:solidFill>
              </a:rPr>
              <a:t>… avoid managing complexity with complex contracts. Simpler templates and scopes, clearer obligations</a:t>
            </a:r>
          </a:p>
        </p:txBody>
      </p:sp>
      <p:sp>
        <p:nvSpPr>
          <p:cNvPr id="14" name="Rectangle 13"/>
          <p:cNvSpPr/>
          <p:nvPr/>
        </p:nvSpPr>
        <p:spPr>
          <a:xfrm>
            <a:off x="5890259" y="2162506"/>
            <a:ext cx="1707213" cy="3276188"/>
          </a:xfrm>
          <a:prstGeom prst="rect">
            <a:avLst/>
          </a:prstGeom>
          <a:solidFill>
            <a:srgbClr val="D9D9D9">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t>INVEST IN PROFESSIONAL SYSTEMS AND PLANNING TOOLS</a:t>
            </a:r>
          </a:p>
          <a:p>
            <a:pPr algn="ctr"/>
            <a:endParaRPr lang="en-US" sz="1400" dirty="0"/>
          </a:p>
          <a:p>
            <a:pPr algn="ctr"/>
            <a:endParaRPr lang="en-US" sz="1400" dirty="0" smtClean="0"/>
          </a:p>
          <a:p>
            <a:pPr algn="ctr"/>
            <a:r>
              <a:rPr lang="en-US" sz="1400" dirty="0" smtClean="0"/>
              <a:t>… </a:t>
            </a:r>
            <a:r>
              <a:rPr lang="en-US" sz="1400" dirty="0"/>
              <a:t>avoid ad hoc, in-house, improvised or generic processes</a:t>
            </a:r>
          </a:p>
          <a:p>
            <a:pPr algn="ctr"/>
            <a:endParaRPr lang="en-US" dirty="0">
              <a:solidFill>
                <a:schemeClr val="bg1"/>
              </a:solidFill>
            </a:endParaRPr>
          </a:p>
        </p:txBody>
      </p:sp>
      <p:sp>
        <p:nvSpPr>
          <p:cNvPr id="15" name="Rectangle 14"/>
          <p:cNvSpPr/>
          <p:nvPr/>
        </p:nvSpPr>
        <p:spPr>
          <a:xfrm>
            <a:off x="7743023" y="2162506"/>
            <a:ext cx="1707213" cy="3276188"/>
          </a:xfrm>
          <a:prstGeom prst="rect">
            <a:avLst/>
          </a:prstGeom>
          <a:solidFill>
            <a:srgbClr val="1F497D">
              <a:alpha val="75000"/>
            </a:srgb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solidFill>
                  <a:srgbClr val="FFFFFF"/>
                </a:solidFill>
              </a:rPr>
              <a:t>AVOID </a:t>
            </a:r>
            <a:r>
              <a:rPr lang="en-US" sz="1400" b="1" dirty="0"/>
              <a:t>CONSTRUCTION COMPLEXITY VIA DESIGN </a:t>
            </a:r>
          </a:p>
          <a:p>
            <a:pPr algn="ctr"/>
            <a:endParaRPr lang="en-US" sz="1400" dirty="0"/>
          </a:p>
          <a:p>
            <a:pPr algn="ctr"/>
            <a:endParaRPr lang="en-US" sz="1400" dirty="0" smtClean="0"/>
          </a:p>
          <a:p>
            <a:pPr algn="ctr"/>
            <a:endParaRPr lang="en-US" sz="1400" dirty="0"/>
          </a:p>
          <a:p>
            <a:pPr algn="ctr"/>
            <a:r>
              <a:rPr lang="en-US" sz="1400" dirty="0" smtClean="0"/>
              <a:t>… </a:t>
            </a:r>
            <a:r>
              <a:rPr lang="en-US" sz="1400" dirty="0"/>
              <a:t>increase modular, dedicated yards, standards designs and layout</a:t>
            </a:r>
          </a:p>
          <a:p>
            <a:pPr algn="ctr"/>
            <a:endParaRPr lang="en-US" dirty="0">
              <a:solidFill>
                <a:schemeClr val="bg1"/>
              </a:solidFill>
            </a:endParaRPr>
          </a:p>
        </p:txBody>
      </p:sp>
      <p:sp>
        <p:nvSpPr>
          <p:cNvPr id="9" name="Title 1"/>
          <p:cNvSpPr txBox="1">
            <a:spLocks/>
          </p:cNvSpPr>
          <p:nvPr/>
        </p:nvSpPr>
        <p:spPr>
          <a:xfrm>
            <a:off x="268770" y="618306"/>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FIVE KEY ACTIONS FOR PRODUCTIVITY</a:t>
            </a:r>
            <a:endParaRPr lang="en-US" dirty="0">
              <a:latin typeface="+mj-lt"/>
            </a:endParaRPr>
          </a:p>
        </p:txBody>
      </p:sp>
    </p:spTree>
    <p:extLst>
      <p:ext uri="{BB962C8B-B14F-4D97-AF65-F5344CB8AC3E}">
        <p14:creationId xmlns:p14="http://schemas.microsoft.com/office/powerpoint/2010/main" val="37137940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C WP Cover 4.jpg"/>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99584" y="1329765"/>
            <a:ext cx="9253737" cy="4464898"/>
          </a:xfrm>
          <a:prstGeom prst="rect">
            <a:avLst/>
          </a:prstGeom>
        </p:spPr>
      </p:pic>
      <p:sp>
        <p:nvSpPr>
          <p:cNvPr id="14" name="Rectangle 13"/>
          <p:cNvSpPr/>
          <p:nvPr/>
        </p:nvSpPr>
        <p:spPr>
          <a:xfrm>
            <a:off x="199584" y="1473187"/>
            <a:ext cx="9253737" cy="4678328"/>
          </a:xfrm>
          <a:prstGeom prst="rect">
            <a:avLst/>
          </a:prstGeom>
          <a:solidFill>
            <a:schemeClr val="tx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US" dirty="0"/>
          </a:p>
        </p:txBody>
      </p:sp>
      <p:sp>
        <p:nvSpPr>
          <p:cNvPr id="15"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3200" dirty="0">
                <a:solidFill>
                  <a:schemeClr val="tx1"/>
                </a:solidFill>
              </a:rPr>
              <a:t>REVISED PROJECT DELIVERY MODEL </a:t>
            </a:r>
          </a:p>
          <a:p>
            <a:r>
              <a:rPr lang="en-GB" sz="2000" b="0" dirty="0">
                <a:solidFill>
                  <a:schemeClr val="tx1"/>
                </a:solidFill>
                <a:latin typeface="+mn-lt"/>
              </a:rPr>
              <a:t>Scalable, Flexible, Organised, Supplier Standards</a:t>
            </a:r>
            <a:endParaRPr lang="en-US" sz="2000" b="0" dirty="0">
              <a:solidFill>
                <a:schemeClr val="tx1"/>
              </a:solidFill>
              <a:latin typeface="+mn-lt"/>
            </a:endParaRPr>
          </a:p>
        </p:txBody>
      </p:sp>
      <p:cxnSp>
        <p:nvCxnSpPr>
          <p:cNvPr id="51" name="Straight Connector 50"/>
          <p:cNvCxnSpPr/>
          <p:nvPr/>
        </p:nvCxnSpPr>
        <p:spPr>
          <a:xfrm>
            <a:off x="4402904" y="1688746"/>
            <a:ext cx="0" cy="3538395"/>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848435" y="1764946"/>
            <a:ext cx="1033108" cy="322856"/>
          </a:xfrm>
          <a:prstGeom prst="rect">
            <a:avLst/>
          </a:prstGeom>
          <a:gradFill>
            <a:gsLst>
              <a:gs pos="62000">
                <a:schemeClr val="accent1">
                  <a:tint val="100000"/>
                  <a:shade val="100000"/>
                  <a:satMod val="130000"/>
                </a:schemeClr>
              </a:gs>
              <a:gs pos="100000">
                <a:schemeClr val="accent1">
                  <a:tint val="50000"/>
                  <a:shade val="100000"/>
                  <a:satMod val="350000"/>
                </a:schemeClr>
              </a:gs>
              <a:gs pos="58000">
                <a:schemeClr val="bg1">
                  <a:lumMod val="75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Engineering</a:t>
            </a:r>
            <a:endParaRPr lang="en-US" sz="1200" dirty="0">
              <a:solidFill>
                <a:schemeClr val="tx1"/>
              </a:solidFill>
            </a:endParaRPr>
          </a:p>
        </p:txBody>
      </p:sp>
      <p:sp>
        <p:nvSpPr>
          <p:cNvPr id="10" name="Rectangle 9"/>
          <p:cNvSpPr/>
          <p:nvPr/>
        </p:nvSpPr>
        <p:spPr>
          <a:xfrm>
            <a:off x="1457647" y="2240202"/>
            <a:ext cx="1618711" cy="32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Procurement</a:t>
            </a:r>
            <a:endParaRPr lang="en-US" dirty="0">
              <a:solidFill>
                <a:schemeClr val="tx1"/>
              </a:solidFill>
            </a:endParaRPr>
          </a:p>
        </p:txBody>
      </p:sp>
      <p:sp>
        <p:nvSpPr>
          <p:cNvPr id="11" name="Rectangle 10"/>
          <p:cNvSpPr/>
          <p:nvPr/>
        </p:nvSpPr>
        <p:spPr>
          <a:xfrm>
            <a:off x="2066859" y="2715458"/>
            <a:ext cx="2892486" cy="32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Construction 1</a:t>
            </a:r>
            <a:endParaRPr lang="en-US" dirty="0">
              <a:solidFill>
                <a:schemeClr val="tx1"/>
              </a:solidFill>
            </a:endParaRPr>
          </a:p>
        </p:txBody>
      </p:sp>
      <p:sp>
        <p:nvSpPr>
          <p:cNvPr id="12" name="Rectangle 11"/>
          <p:cNvSpPr/>
          <p:nvPr/>
        </p:nvSpPr>
        <p:spPr>
          <a:xfrm>
            <a:off x="4959345" y="2715458"/>
            <a:ext cx="1377478" cy="322856"/>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Over-run</a:t>
            </a:r>
            <a:endParaRPr lang="en-US" sz="1400" dirty="0">
              <a:solidFill>
                <a:schemeClr val="tx1"/>
              </a:solidFill>
            </a:endParaRPr>
          </a:p>
        </p:txBody>
      </p:sp>
      <p:sp>
        <p:nvSpPr>
          <p:cNvPr id="13" name="Rectangle 12"/>
          <p:cNvSpPr/>
          <p:nvPr/>
        </p:nvSpPr>
        <p:spPr>
          <a:xfrm>
            <a:off x="2735901" y="3190714"/>
            <a:ext cx="2892486" cy="32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Construction 2</a:t>
            </a:r>
            <a:endParaRPr lang="en-US" dirty="0">
              <a:solidFill>
                <a:schemeClr val="tx1"/>
              </a:solidFill>
            </a:endParaRPr>
          </a:p>
        </p:txBody>
      </p:sp>
      <p:sp>
        <p:nvSpPr>
          <p:cNvPr id="21" name="Rectangle 20"/>
          <p:cNvSpPr/>
          <p:nvPr/>
        </p:nvSpPr>
        <p:spPr>
          <a:xfrm>
            <a:off x="5575404" y="3190714"/>
            <a:ext cx="1292365" cy="32285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7" name="Rectangle 26"/>
          <p:cNvSpPr/>
          <p:nvPr/>
        </p:nvSpPr>
        <p:spPr>
          <a:xfrm>
            <a:off x="1881542" y="4494783"/>
            <a:ext cx="123714" cy="3373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5400000">
            <a:off x="1415167" y="4428475"/>
            <a:ext cx="1440921" cy="5081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Proc</a:t>
            </a:r>
            <a:endParaRPr lang="en-US" dirty="0">
              <a:solidFill>
                <a:schemeClr val="tx1"/>
              </a:solidFill>
            </a:endParaRPr>
          </a:p>
        </p:txBody>
      </p:sp>
      <p:sp>
        <p:nvSpPr>
          <p:cNvPr id="31" name="Rectangle 30"/>
          <p:cNvSpPr/>
          <p:nvPr/>
        </p:nvSpPr>
        <p:spPr>
          <a:xfrm>
            <a:off x="2053016" y="5065713"/>
            <a:ext cx="336698" cy="32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LC</a:t>
            </a:r>
            <a:endParaRPr lang="en-US" sz="900" dirty="0">
              <a:solidFill>
                <a:srgbClr val="000000"/>
              </a:solidFill>
            </a:endParaRPr>
          </a:p>
        </p:txBody>
      </p:sp>
      <p:sp>
        <p:nvSpPr>
          <p:cNvPr id="33" name="Rectangle 32"/>
          <p:cNvSpPr/>
          <p:nvPr/>
        </p:nvSpPr>
        <p:spPr>
          <a:xfrm>
            <a:off x="2293470" y="3978981"/>
            <a:ext cx="1780194" cy="305975"/>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Constr</a:t>
            </a:r>
            <a:r>
              <a:rPr lang="en-US" dirty="0" smtClean="0">
                <a:solidFill>
                  <a:schemeClr val="tx1"/>
                </a:solidFill>
              </a:rPr>
              <a:t> 1</a:t>
            </a:r>
            <a:endParaRPr lang="en-US" dirty="0">
              <a:solidFill>
                <a:schemeClr val="tx1"/>
              </a:solidFill>
            </a:endParaRPr>
          </a:p>
        </p:txBody>
      </p:sp>
      <p:sp>
        <p:nvSpPr>
          <p:cNvPr id="34" name="Rectangle 33"/>
          <p:cNvSpPr/>
          <p:nvPr/>
        </p:nvSpPr>
        <p:spPr>
          <a:xfrm>
            <a:off x="2293470" y="4494783"/>
            <a:ext cx="1487114" cy="305976"/>
          </a:xfrm>
          <a:prstGeom prst="rect">
            <a:avLst/>
          </a:prstGeom>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Constr</a:t>
            </a:r>
            <a:r>
              <a:rPr lang="en-US" dirty="0" smtClean="0">
                <a:solidFill>
                  <a:schemeClr val="tx1"/>
                </a:solidFill>
              </a:rPr>
              <a:t> 2</a:t>
            </a:r>
            <a:endParaRPr lang="en-US" dirty="0">
              <a:solidFill>
                <a:schemeClr val="tx1"/>
              </a:solidFill>
            </a:endParaRPr>
          </a:p>
        </p:txBody>
      </p:sp>
      <p:sp>
        <p:nvSpPr>
          <p:cNvPr id="35" name="Rectangle 34"/>
          <p:cNvSpPr/>
          <p:nvPr/>
        </p:nvSpPr>
        <p:spPr>
          <a:xfrm>
            <a:off x="2389714" y="5080165"/>
            <a:ext cx="1823699" cy="32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Constr</a:t>
            </a:r>
            <a:r>
              <a:rPr lang="en-US" dirty="0" smtClean="0">
                <a:solidFill>
                  <a:schemeClr val="tx1"/>
                </a:solidFill>
              </a:rPr>
              <a:t> 3</a:t>
            </a:r>
            <a:endParaRPr lang="en-US" dirty="0">
              <a:solidFill>
                <a:schemeClr val="tx1"/>
              </a:solidFill>
            </a:endParaRPr>
          </a:p>
        </p:txBody>
      </p:sp>
      <p:cxnSp>
        <p:nvCxnSpPr>
          <p:cNvPr id="4" name="Straight Connector 3"/>
          <p:cNvCxnSpPr/>
          <p:nvPr/>
        </p:nvCxnSpPr>
        <p:spPr>
          <a:xfrm flipV="1">
            <a:off x="848435" y="3812351"/>
            <a:ext cx="6507969" cy="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097677" y="1606306"/>
            <a:ext cx="5886847"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13310" y="1334408"/>
            <a:ext cx="718613" cy="276999"/>
          </a:xfrm>
          <a:prstGeom prst="rect">
            <a:avLst/>
          </a:prstGeom>
          <a:noFill/>
        </p:spPr>
        <p:txBody>
          <a:bodyPr wrap="square" rtlCol="0">
            <a:spAutoFit/>
          </a:bodyPr>
          <a:lstStyle/>
          <a:p>
            <a:r>
              <a:rPr lang="en-US" sz="1200" b="1" dirty="0" smtClean="0">
                <a:solidFill>
                  <a:schemeClr val="bg1"/>
                </a:solidFill>
                <a:latin typeface="Arial"/>
                <a:cs typeface="Arial"/>
              </a:rPr>
              <a:t>Year 1</a:t>
            </a:r>
            <a:endParaRPr lang="en-US" sz="1200" b="1" dirty="0">
              <a:solidFill>
                <a:schemeClr val="bg1"/>
              </a:solidFill>
              <a:latin typeface="Arial"/>
              <a:cs typeface="Arial"/>
            </a:endParaRPr>
          </a:p>
        </p:txBody>
      </p:sp>
      <p:sp>
        <p:nvSpPr>
          <p:cNvPr id="39" name="TextBox 38"/>
          <p:cNvSpPr txBox="1"/>
          <p:nvPr/>
        </p:nvSpPr>
        <p:spPr>
          <a:xfrm>
            <a:off x="6772529" y="1343207"/>
            <a:ext cx="1035146" cy="276999"/>
          </a:xfrm>
          <a:prstGeom prst="rect">
            <a:avLst/>
          </a:prstGeom>
          <a:noFill/>
        </p:spPr>
        <p:txBody>
          <a:bodyPr wrap="square" rtlCol="0">
            <a:spAutoFit/>
          </a:bodyPr>
          <a:lstStyle/>
          <a:p>
            <a:r>
              <a:rPr lang="en-US" sz="1200" b="1" dirty="0" smtClean="0">
                <a:solidFill>
                  <a:schemeClr val="bg1"/>
                </a:solidFill>
                <a:latin typeface="Arial"/>
                <a:cs typeface="Arial"/>
              </a:rPr>
              <a:t>Year 8</a:t>
            </a:r>
            <a:endParaRPr lang="en-US" sz="1200" b="1" dirty="0">
              <a:solidFill>
                <a:schemeClr val="bg1"/>
              </a:solidFill>
              <a:latin typeface="Arial"/>
              <a:cs typeface="Arial"/>
            </a:endParaRPr>
          </a:p>
        </p:txBody>
      </p:sp>
      <p:sp>
        <p:nvSpPr>
          <p:cNvPr id="40" name="Rectangle 39"/>
          <p:cNvSpPr/>
          <p:nvPr/>
        </p:nvSpPr>
        <p:spPr>
          <a:xfrm>
            <a:off x="7439218" y="1764946"/>
            <a:ext cx="1576814" cy="11108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Stage-Gate Linear</a:t>
            </a:r>
          </a:p>
          <a:p>
            <a:pPr algn="ctr"/>
            <a:r>
              <a:rPr lang="en-US" sz="1200" dirty="0" smtClean="0">
                <a:solidFill>
                  <a:srgbClr val="000000"/>
                </a:solidFill>
              </a:rPr>
              <a:t>One-off</a:t>
            </a:r>
          </a:p>
          <a:p>
            <a:pPr algn="ctr"/>
            <a:r>
              <a:rPr lang="en-US" sz="1200" dirty="0" smtClean="0">
                <a:solidFill>
                  <a:srgbClr val="000000"/>
                </a:solidFill>
              </a:rPr>
              <a:t>Large-scale</a:t>
            </a:r>
          </a:p>
          <a:p>
            <a:pPr algn="ctr"/>
            <a:r>
              <a:rPr lang="en-US" sz="1200" dirty="0" smtClean="0">
                <a:solidFill>
                  <a:srgbClr val="000000"/>
                </a:solidFill>
              </a:rPr>
              <a:t>High complexity</a:t>
            </a:r>
            <a:endParaRPr lang="en-US" sz="1200" dirty="0">
              <a:solidFill>
                <a:srgbClr val="000000"/>
              </a:solidFill>
            </a:endParaRPr>
          </a:p>
        </p:txBody>
      </p:sp>
      <p:sp>
        <p:nvSpPr>
          <p:cNvPr id="41" name="Rectangle 40"/>
          <p:cNvSpPr/>
          <p:nvPr/>
        </p:nvSpPr>
        <p:spPr>
          <a:xfrm>
            <a:off x="7447517" y="3978981"/>
            <a:ext cx="1576814" cy="15482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Scalable</a:t>
            </a:r>
          </a:p>
          <a:p>
            <a:pPr algn="ctr"/>
            <a:r>
              <a:rPr lang="en-US" dirty="0" smtClean="0">
                <a:solidFill>
                  <a:schemeClr val="tx1"/>
                </a:solidFill>
              </a:rPr>
              <a:t>Portfolio</a:t>
            </a:r>
          </a:p>
          <a:p>
            <a:pPr algn="ctr"/>
            <a:r>
              <a:rPr lang="en-US" sz="1000" dirty="0" smtClean="0">
                <a:solidFill>
                  <a:schemeClr val="tx1"/>
                </a:solidFill>
              </a:rPr>
              <a:t>Similar construction experience </a:t>
            </a:r>
          </a:p>
          <a:p>
            <a:pPr algn="ctr"/>
            <a:r>
              <a:rPr lang="en-US" sz="1000" dirty="0" err="1" smtClean="0">
                <a:solidFill>
                  <a:schemeClr val="tx1"/>
                </a:solidFill>
              </a:rPr>
              <a:t>Standardisation</a:t>
            </a:r>
            <a:r>
              <a:rPr lang="en-US" sz="1000" dirty="0" smtClean="0">
                <a:solidFill>
                  <a:schemeClr val="tx1"/>
                </a:solidFill>
              </a:rPr>
              <a:t> at a distance</a:t>
            </a:r>
          </a:p>
          <a:p>
            <a:pPr algn="ctr"/>
            <a:r>
              <a:rPr lang="en-US" sz="1000" dirty="0" smtClean="0">
                <a:solidFill>
                  <a:schemeClr val="tx1"/>
                </a:solidFill>
              </a:rPr>
              <a:t>Complicated not complex</a:t>
            </a:r>
          </a:p>
          <a:p>
            <a:pPr algn="ctr"/>
            <a:endParaRPr lang="en-US" sz="1200" dirty="0">
              <a:solidFill>
                <a:schemeClr val="tx1"/>
              </a:solidFill>
            </a:endParaRPr>
          </a:p>
        </p:txBody>
      </p:sp>
      <p:sp>
        <p:nvSpPr>
          <p:cNvPr id="42" name="Down Arrow 41"/>
          <p:cNvSpPr/>
          <p:nvPr/>
        </p:nvSpPr>
        <p:spPr>
          <a:xfrm>
            <a:off x="7906375" y="3014159"/>
            <a:ext cx="663222" cy="9406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39218" y="3007110"/>
            <a:ext cx="1509888" cy="92378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200" dirty="0" smtClean="0">
                <a:solidFill>
                  <a:schemeClr val="bg1"/>
                </a:solidFill>
              </a:rPr>
              <a:t>Screening</a:t>
            </a:r>
          </a:p>
          <a:p>
            <a:pPr marL="171450" indent="-171450">
              <a:buFont typeface="Arial"/>
              <a:buChar char="•"/>
            </a:pPr>
            <a:r>
              <a:rPr lang="en-US" sz="1200" dirty="0" smtClean="0">
                <a:solidFill>
                  <a:schemeClr val="bg1"/>
                </a:solidFill>
              </a:rPr>
              <a:t>Efficiency </a:t>
            </a:r>
            <a:r>
              <a:rPr lang="en-US" sz="1200" dirty="0" err="1" smtClean="0">
                <a:solidFill>
                  <a:schemeClr val="bg1"/>
                </a:solidFill>
              </a:rPr>
              <a:t>vs</a:t>
            </a:r>
            <a:r>
              <a:rPr lang="en-US" sz="1200" dirty="0" smtClean="0">
                <a:solidFill>
                  <a:schemeClr val="bg1"/>
                </a:solidFill>
              </a:rPr>
              <a:t> Size</a:t>
            </a:r>
          </a:p>
          <a:p>
            <a:pPr marL="171450" indent="-171450">
              <a:buFont typeface="Arial"/>
              <a:buChar char="•"/>
            </a:pPr>
            <a:r>
              <a:rPr lang="en-US" sz="1200" dirty="0" err="1" smtClean="0">
                <a:solidFill>
                  <a:schemeClr val="bg1"/>
                </a:solidFill>
              </a:rPr>
              <a:t>Organised</a:t>
            </a:r>
            <a:r>
              <a:rPr lang="en-US" sz="1200" dirty="0" smtClean="0">
                <a:solidFill>
                  <a:schemeClr val="bg1"/>
                </a:solidFill>
              </a:rPr>
              <a:t> Data</a:t>
            </a:r>
            <a:endParaRPr lang="en-US" sz="1200" dirty="0">
              <a:solidFill>
                <a:schemeClr val="bg1"/>
              </a:solidFill>
            </a:endParaRPr>
          </a:p>
        </p:txBody>
      </p:sp>
      <p:sp>
        <p:nvSpPr>
          <p:cNvPr id="48" name="Diamond 47"/>
          <p:cNvSpPr/>
          <p:nvPr/>
        </p:nvSpPr>
        <p:spPr>
          <a:xfrm>
            <a:off x="5628388" y="1688746"/>
            <a:ext cx="1728016" cy="1026712"/>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75kbpd</a:t>
            </a:r>
          </a:p>
          <a:p>
            <a:pPr algn="ctr"/>
            <a:r>
              <a:rPr lang="en-US" sz="1200" dirty="0" smtClean="0">
                <a:solidFill>
                  <a:srgbClr val="000000"/>
                </a:solidFill>
              </a:rPr>
              <a:t>8 </a:t>
            </a:r>
            <a:r>
              <a:rPr lang="en-US" sz="1200" dirty="0" err="1" smtClean="0">
                <a:solidFill>
                  <a:srgbClr val="000000"/>
                </a:solidFill>
              </a:rPr>
              <a:t>yrs</a:t>
            </a:r>
            <a:endParaRPr lang="en-US" sz="1200" dirty="0">
              <a:solidFill>
                <a:srgbClr val="000000"/>
              </a:solidFill>
            </a:endParaRPr>
          </a:p>
        </p:txBody>
      </p:sp>
      <p:sp>
        <p:nvSpPr>
          <p:cNvPr id="49" name="Diamond 48"/>
          <p:cNvSpPr/>
          <p:nvPr/>
        </p:nvSpPr>
        <p:spPr>
          <a:xfrm>
            <a:off x="4836673" y="4220687"/>
            <a:ext cx="1583428" cy="1152403"/>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3x</a:t>
            </a:r>
          </a:p>
          <a:p>
            <a:pPr algn="ctr"/>
            <a:r>
              <a:rPr lang="en-US" sz="1400" dirty="0" smtClean="0">
                <a:solidFill>
                  <a:srgbClr val="000000"/>
                </a:solidFill>
              </a:rPr>
              <a:t>20</a:t>
            </a:r>
            <a:r>
              <a:rPr lang="en-US" sz="1200" dirty="0" smtClean="0">
                <a:solidFill>
                  <a:srgbClr val="000000"/>
                </a:solidFill>
              </a:rPr>
              <a:t>kbpd</a:t>
            </a:r>
          </a:p>
          <a:p>
            <a:pPr algn="ctr"/>
            <a:r>
              <a:rPr lang="en-US" sz="1200" dirty="0" smtClean="0">
                <a:solidFill>
                  <a:srgbClr val="000000"/>
                </a:solidFill>
              </a:rPr>
              <a:t>4 </a:t>
            </a:r>
            <a:r>
              <a:rPr lang="en-US" sz="1200" dirty="0" err="1" smtClean="0">
                <a:solidFill>
                  <a:srgbClr val="000000"/>
                </a:solidFill>
              </a:rPr>
              <a:t>yrs</a:t>
            </a:r>
            <a:endParaRPr lang="en-US" sz="1100" dirty="0">
              <a:solidFill>
                <a:srgbClr val="000000"/>
              </a:solidFill>
            </a:endParaRPr>
          </a:p>
        </p:txBody>
      </p:sp>
      <p:sp>
        <p:nvSpPr>
          <p:cNvPr id="53" name="TextBox 52"/>
          <p:cNvSpPr txBox="1"/>
          <p:nvPr/>
        </p:nvSpPr>
        <p:spPr>
          <a:xfrm>
            <a:off x="4073663" y="1343207"/>
            <a:ext cx="1035146" cy="276999"/>
          </a:xfrm>
          <a:prstGeom prst="rect">
            <a:avLst/>
          </a:prstGeom>
          <a:noFill/>
        </p:spPr>
        <p:txBody>
          <a:bodyPr wrap="square" rtlCol="0">
            <a:spAutoFit/>
          </a:bodyPr>
          <a:lstStyle/>
          <a:p>
            <a:r>
              <a:rPr lang="en-US" sz="1200" b="1" dirty="0" smtClean="0">
                <a:solidFill>
                  <a:schemeClr val="bg1"/>
                </a:solidFill>
                <a:latin typeface="Arial"/>
                <a:cs typeface="Arial"/>
              </a:rPr>
              <a:t>Year 4</a:t>
            </a:r>
            <a:endParaRPr lang="en-US" sz="1200" b="1" dirty="0">
              <a:solidFill>
                <a:schemeClr val="bg1"/>
              </a:solidFill>
              <a:latin typeface="Arial"/>
              <a:cs typeface="Arial"/>
            </a:endParaRPr>
          </a:p>
        </p:txBody>
      </p:sp>
      <p:sp>
        <p:nvSpPr>
          <p:cNvPr id="55" name="Rectangle 54"/>
          <p:cNvSpPr/>
          <p:nvPr/>
        </p:nvSpPr>
        <p:spPr>
          <a:xfrm>
            <a:off x="4073663" y="3978981"/>
            <a:ext cx="284020" cy="3059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56" name="Rectangle 55"/>
          <p:cNvSpPr/>
          <p:nvPr/>
        </p:nvSpPr>
        <p:spPr>
          <a:xfrm>
            <a:off x="3767972" y="4494782"/>
            <a:ext cx="51495" cy="30210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57" name="Rectangle 56"/>
          <p:cNvSpPr/>
          <p:nvPr/>
        </p:nvSpPr>
        <p:spPr>
          <a:xfrm>
            <a:off x="4213412" y="5082415"/>
            <a:ext cx="189492" cy="32285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60" name="Rectangle 59"/>
          <p:cNvSpPr/>
          <p:nvPr/>
        </p:nvSpPr>
        <p:spPr>
          <a:xfrm>
            <a:off x="1750455" y="5082415"/>
            <a:ext cx="131088" cy="32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61" name="Diamond 60"/>
          <p:cNvSpPr/>
          <p:nvPr/>
        </p:nvSpPr>
        <p:spPr>
          <a:xfrm>
            <a:off x="4402904" y="3930896"/>
            <a:ext cx="410513" cy="410549"/>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0000"/>
              </a:solidFill>
            </a:endParaRPr>
          </a:p>
        </p:txBody>
      </p:sp>
      <p:sp>
        <p:nvSpPr>
          <p:cNvPr id="62" name="Diamond 61"/>
          <p:cNvSpPr/>
          <p:nvPr/>
        </p:nvSpPr>
        <p:spPr>
          <a:xfrm>
            <a:off x="3780584" y="4421570"/>
            <a:ext cx="410513" cy="410549"/>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0000"/>
              </a:solidFill>
            </a:endParaRPr>
          </a:p>
        </p:txBody>
      </p:sp>
      <p:sp>
        <p:nvSpPr>
          <p:cNvPr id="63" name="Diamond 62"/>
          <p:cNvSpPr/>
          <p:nvPr/>
        </p:nvSpPr>
        <p:spPr>
          <a:xfrm>
            <a:off x="4402904" y="5023642"/>
            <a:ext cx="410513" cy="410549"/>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0000"/>
              </a:solidFill>
            </a:endParaRPr>
          </a:p>
        </p:txBody>
      </p:sp>
      <p:sp>
        <p:nvSpPr>
          <p:cNvPr id="64" name="Diamond 63"/>
          <p:cNvSpPr/>
          <p:nvPr/>
        </p:nvSpPr>
        <p:spPr>
          <a:xfrm>
            <a:off x="6867769" y="3103021"/>
            <a:ext cx="410513" cy="410549"/>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0000"/>
              </a:solidFill>
            </a:endParaRPr>
          </a:p>
        </p:txBody>
      </p:sp>
      <p:sp>
        <p:nvSpPr>
          <p:cNvPr id="65" name="Diamond 64"/>
          <p:cNvSpPr/>
          <p:nvPr/>
        </p:nvSpPr>
        <p:spPr>
          <a:xfrm>
            <a:off x="6867769" y="2659850"/>
            <a:ext cx="410513" cy="410549"/>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0000"/>
              </a:solidFill>
            </a:endParaRPr>
          </a:p>
        </p:txBody>
      </p:sp>
      <p:sp>
        <p:nvSpPr>
          <p:cNvPr id="66" name="Rectangle 65"/>
          <p:cNvSpPr/>
          <p:nvPr/>
        </p:nvSpPr>
        <p:spPr>
          <a:xfrm>
            <a:off x="848433" y="3963481"/>
            <a:ext cx="1033108" cy="322856"/>
          </a:xfrm>
          <a:prstGeom prst="rect">
            <a:avLst/>
          </a:prstGeom>
          <a:gradFill>
            <a:gsLst>
              <a:gs pos="33000">
                <a:schemeClr val="accent1">
                  <a:tint val="100000"/>
                  <a:shade val="100000"/>
                  <a:satMod val="130000"/>
                </a:schemeClr>
              </a:gs>
              <a:gs pos="100000">
                <a:schemeClr val="accent1">
                  <a:tint val="50000"/>
                  <a:shade val="100000"/>
                  <a:satMod val="350000"/>
                </a:schemeClr>
              </a:gs>
              <a:gs pos="14000">
                <a:schemeClr val="bg1">
                  <a:lumMod val="75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Engineering</a:t>
            </a:r>
            <a:endParaRPr lang="en-US" sz="1200" dirty="0">
              <a:solidFill>
                <a:schemeClr val="tx1"/>
              </a:solidFill>
            </a:endParaRPr>
          </a:p>
        </p:txBody>
      </p:sp>
      <p:sp>
        <p:nvSpPr>
          <p:cNvPr id="67" name="Rectangle 66"/>
          <p:cNvSpPr/>
          <p:nvPr/>
        </p:nvSpPr>
        <p:spPr>
          <a:xfrm>
            <a:off x="615369" y="2013264"/>
            <a:ext cx="1033108" cy="3228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In-house</a:t>
            </a:r>
            <a:endParaRPr lang="en-US" sz="1200" dirty="0">
              <a:solidFill>
                <a:schemeClr val="bg1"/>
              </a:solidFill>
            </a:endParaRPr>
          </a:p>
        </p:txBody>
      </p:sp>
      <p:sp>
        <p:nvSpPr>
          <p:cNvPr id="68" name="&quot;No&quot; Symbol 67"/>
          <p:cNvSpPr/>
          <p:nvPr/>
        </p:nvSpPr>
        <p:spPr>
          <a:xfrm>
            <a:off x="7807675" y="1800560"/>
            <a:ext cx="761922" cy="859289"/>
          </a:xfrm>
          <a:prstGeom prst="noSmoking">
            <a:avLst/>
          </a:prstGeom>
          <a:solidFill>
            <a:schemeClr val="accent2">
              <a:lumMod val="60000"/>
              <a:lumOff val="40000"/>
              <a:alpha val="4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26527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87860"/>
            <a:ext cx="9906000" cy="5020936"/>
          </a:xfrm>
          <a:prstGeom prst="rect">
            <a:avLst/>
          </a:prstGeom>
        </p:spPr>
      </p:pic>
      <p:sp>
        <p:nvSpPr>
          <p:cNvPr id="14" name="Rectangle 13"/>
          <p:cNvSpPr/>
          <p:nvPr/>
        </p:nvSpPr>
        <p:spPr>
          <a:xfrm>
            <a:off x="0" y="1113164"/>
            <a:ext cx="9906000" cy="5123929"/>
          </a:xfrm>
          <a:prstGeom prst="rect">
            <a:avLst/>
          </a:prstGeom>
          <a:solidFill>
            <a:schemeClr val="tx2">
              <a:lumMod val="50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US"/>
          </a:p>
        </p:txBody>
      </p:sp>
      <p:sp>
        <p:nvSpPr>
          <p:cNvPr id="15" name="Title 1"/>
          <p:cNvSpPr txBox="1">
            <a:spLocks/>
          </p:cNvSpPr>
          <p:nvPr/>
        </p:nvSpPr>
        <p:spPr>
          <a:xfrm>
            <a:off x="306124" y="317456"/>
            <a:ext cx="8747262" cy="727697"/>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a:solidFill>
                  <a:schemeClr val="tx1"/>
                </a:solidFill>
                <a:latin typeface="+mj-lt"/>
              </a:rPr>
              <a:t>SUMMARY</a:t>
            </a:r>
            <a:br>
              <a:rPr lang="en-GB" dirty="0">
                <a:solidFill>
                  <a:schemeClr val="tx1"/>
                </a:solidFill>
                <a:latin typeface="+mj-lt"/>
              </a:rPr>
            </a:br>
            <a:r>
              <a:rPr lang="en-GB" sz="2100" b="0" dirty="0" smtClean="0">
                <a:solidFill>
                  <a:schemeClr val="tx1"/>
                </a:solidFill>
                <a:latin typeface="+mj-lt"/>
              </a:rPr>
              <a:t>AND CONCLUSIONS…</a:t>
            </a:r>
            <a:endParaRPr lang="en-US" sz="2300" b="0" dirty="0">
              <a:solidFill>
                <a:schemeClr val="tx1"/>
              </a:solidFill>
              <a:latin typeface="+mj-lt"/>
            </a:endParaRPr>
          </a:p>
        </p:txBody>
      </p:sp>
      <p:sp>
        <p:nvSpPr>
          <p:cNvPr id="11" name="TextBox 10"/>
          <p:cNvSpPr txBox="1"/>
          <p:nvPr/>
        </p:nvSpPr>
        <p:spPr>
          <a:xfrm>
            <a:off x="263077" y="1486620"/>
            <a:ext cx="4084585" cy="3993701"/>
          </a:xfrm>
          <a:prstGeom prst="rect">
            <a:avLst/>
          </a:prstGeom>
          <a:solidFill>
            <a:schemeClr val="bg1">
              <a:lumMod val="95000"/>
              <a:alpha val="80000"/>
            </a:schemeClr>
          </a:solidFill>
          <a:ln>
            <a:solidFill>
              <a:schemeClr val="bg1">
                <a:lumMod val="95000"/>
              </a:schemeClr>
            </a:solidFill>
          </a:ln>
        </p:spPr>
        <p:txBody>
          <a:bodyPr wrap="square" lIns="107287" tIns="53643" rIns="107287" bIns="53643" rtlCol="0" anchor="t">
            <a:noAutofit/>
          </a:bodyPr>
          <a:lstStyle/>
          <a:p>
            <a:pPr defTabSz="729978" eaLnBrk="0" fontAlgn="auto" hangingPunct="0">
              <a:spcBef>
                <a:spcPct val="50000"/>
              </a:spcBef>
              <a:spcAft>
                <a:spcPct val="25000"/>
              </a:spcAft>
              <a:buClr>
                <a:schemeClr val="tx2"/>
              </a:buClr>
              <a:buSzPct val="150000"/>
              <a:defRPr/>
            </a:pPr>
            <a:endParaRPr lang="en-GB" sz="9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chemeClr val="tx1">
                    <a:lumMod val="75000"/>
                  </a:schemeClr>
                </a:solidFill>
                <a:latin typeface="+mj-lt"/>
              </a:rPr>
              <a:t>ENERGY </a:t>
            </a:r>
            <a:r>
              <a:rPr lang="en-GB" sz="1100" dirty="0">
                <a:solidFill>
                  <a:schemeClr val="tx1">
                    <a:lumMod val="75000"/>
                  </a:schemeClr>
                </a:solidFill>
                <a:latin typeface="+mj-lt"/>
              </a:rPr>
              <a:t>LANDSCAPE QUICKLY SHIFTING – GREATER COMPETITION FROM </a:t>
            </a:r>
            <a:r>
              <a:rPr lang="en-GB" sz="1100" dirty="0" smtClean="0">
                <a:solidFill>
                  <a:schemeClr val="tx1">
                    <a:lumMod val="75000"/>
                  </a:schemeClr>
                </a:solidFill>
                <a:latin typeface="+mj-lt"/>
              </a:rPr>
              <a:t>SCALABLE TECHNOLOGICAL </a:t>
            </a:r>
            <a:r>
              <a:rPr lang="en-GB" sz="1100" dirty="0">
                <a:solidFill>
                  <a:schemeClr val="tx1">
                    <a:lumMod val="75000"/>
                  </a:schemeClr>
                </a:solidFill>
                <a:latin typeface="+mj-lt"/>
              </a:rPr>
              <a:t>ENERGY </a:t>
            </a:r>
            <a:endParaRPr lang="en-GB" sz="1100" dirty="0" smtClean="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chemeClr val="tx1">
                    <a:lumMod val="75000"/>
                  </a:schemeClr>
                </a:solidFill>
                <a:latin typeface="+mj-lt"/>
              </a:rPr>
              <a:t>DEMAND FOR CORE ENERGY PRODUCTS (OIL &amp; GAS) UNCERTAIN – POTENTIALLY EX-GROWTH</a:t>
            </a:r>
            <a:endParaRPr lang="en-GB" sz="1100" dirty="0">
              <a:solidFill>
                <a:schemeClr val="tx1">
                  <a:lumMod val="75000"/>
                </a:schemeClr>
              </a:solidFill>
              <a:latin typeface="+mj-lt"/>
            </a:endParaRP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r>
              <a:rPr lang="en-GB" sz="1100" dirty="0" smtClean="0">
                <a:solidFill>
                  <a:schemeClr val="tx1">
                    <a:lumMod val="75000"/>
                  </a:schemeClr>
                </a:solidFill>
                <a:latin typeface="+mj-lt"/>
              </a:rPr>
              <a:t>PROJECT </a:t>
            </a:r>
            <a:r>
              <a:rPr lang="en-GB" sz="1100" dirty="0">
                <a:solidFill>
                  <a:schemeClr val="tx1">
                    <a:lumMod val="75000"/>
                  </a:schemeClr>
                </a:solidFill>
                <a:latin typeface="+mj-lt"/>
              </a:rPr>
              <a:t>PORTFOLIOS NEED STRUCTURAL </a:t>
            </a:r>
            <a:r>
              <a:rPr lang="en-GB" sz="1100" dirty="0" smtClean="0">
                <a:solidFill>
                  <a:schemeClr val="tx1">
                    <a:lumMod val="75000"/>
                  </a:schemeClr>
                </a:solidFill>
                <a:latin typeface="+mj-lt"/>
              </a:rPr>
              <a:t>SHIFT</a:t>
            </a:r>
            <a:endParaRPr lang="en-GB" sz="1200" dirty="0" smtClean="0">
              <a:solidFill>
                <a:schemeClr val="tx1">
                  <a:lumMod val="75000"/>
                </a:schemeClr>
              </a:solidFill>
              <a:latin typeface="+mj-lt"/>
            </a:endParaRPr>
          </a:p>
          <a:p>
            <a:pPr marL="635152" lvl="1" indent="-318508" defTabSz="729978" eaLnBrk="0" fontAlgn="auto" hangingPunct="0">
              <a:spcBef>
                <a:spcPct val="50000"/>
              </a:spcBef>
              <a:spcAft>
                <a:spcPct val="25000"/>
              </a:spcAft>
              <a:buClr>
                <a:schemeClr val="tx2"/>
              </a:buClr>
              <a:buSzPct val="150000"/>
              <a:buFont typeface="Arial" panose="020B0604020202020204" pitchFamily="34" charset="0"/>
              <a:buChar char="•"/>
              <a:defRPr/>
            </a:pPr>
            <a:r>
              <a:rPr lang="en-GB" sz="1200" dirty="0">
                <a:latin typeface="+mj-lt"/>
              </a:rPr>
              <a:t>Move from </a:t>
            </a:r>
            <a:r>
              <a:rPr lang="en-GB" sz="1200" dirty="0" smtClean="0">
                <a:latin typeface="+mj-lt"/>
              </a:rPr>
              <a:t>heavy reliance on large, complex infrastructure  - no learning curves</a:t>
            </a:r>
          </a:p>
          <a:p>
            <a:pPr marL="635152" lvl="1" indent="-318508" defTabSz="729978" eaLnBrk="0" fontAlgn="auto" hangingPunct="0">
              <a:spcBef>
                <a:spcPct val="50000"/>
              </a:spcBef>
              <a:spcAft>
                <a:spcPct val="25000"/>
              </a:spcAft>
              <a:buClr>
                <a:schemeClr val="tx2"/>
              </a:buClr>
              <a:buSzPct val="150000"/>
              <a:buFont typeface="Arial" panose="020B0604020202020204" pitchFamily="34" charset="0"/>
              <a:buChar char="•"/>
              <a:defRPr/>
            </a:pPr>
            <a:r>
              <a:rPr lang="en-GB" sz="1200" dirty="0" smtClean="0">
                <a:solidFill>
                  <a:schemeClr val="tx1">
                    <a:lumMod val="75000"/>
                  </a:schemeClr>
                </a:solidFill>
                <a:latin typeface="+mj-lt"/>
              </a:rPr>
              <a:t>Owners to take lead in refocusing in-house engineering and contracts – simplicity / efficiency</a:t>
            </a:r>
          </a:p>
          <a:p>
            <a:pPr marL="635152" lvl="1" indent="-318508" defTabSz="729978" eaLnBrk="0" fontAlgn="auto" hangingPunct="0">
              <a:spcBef>
                <a:spcPct val="50000"/>
              </a:spcBef>
              <a:spcAft>
                <a:spcPct val="25000"/>
              </a:spcAft>
              <a:buClr>
                <a:schemeClr val="tx2"/>
              </a:buClr>
              <a:buSzPct val="150000"/>
              <a:buFont typeface="Arial" panose="020B0604020202020204" pitchFamily="34" charset="0"/>
              <a:buChar char="•"/>
              <a:defRPr/>
            </a:pPr>
            <a:r>
              <a:rPr lang="en-GB" sz="1200" dirty="0">
                <a:solidFill>
                  <a:schemeClr val="tx1">
                    <a:lumMod val="75000"/>
                  </a:schemeClr>
                </a:solidFill>
                <a:latin typeface="+mj-lt"/>
              </a:rPr>
              <a:t>Greater use of digital and data – replication of design, materials, lay-</a:t>
            </a:r>
            <a:r>
              <a:rPr lang="en-GB" sz="1200" dirty="0" smtClean="0">
                <a:solidFill>
                  <a:schemeClr val="tx1">
                    <a:lumMod val="75000"/>
                  </a:schemeClr>
                </a:solidFill>
                <a:latin typeface="+mj-lt"/>
              </a:rPr>
              <a:t>out, and contract management</a:t>
            </a:r>
            <a:endParaRPr lang="en-GB" sz="1200" dirty="0">
              <a:solidFill>
                <a:schemeClr val="tx1">
                  <a:lumMod val="75000"/>
                </a:schemeClr>
              </a:solidFill>
              <a:latin typeface="+mj-lt"/>
            </a:endParaRPr>
          </a:p>
          <a:p>
            <a:pPr marL="635152" lvl="1" indent="-318508" defTabSz="729978" eaLnBrk="0" fontAlgn="auto" hangingPunct="0">
              <a:spcBef>
                <a:spcPct val="50000"/>
              </a:spcBef>
              <a:spcAft>
                <a:spcPct val="25000"/>
              </a:spcAft>
              <a:buClr>
                <a:schemeClr val="tx2"/>
              </a:buClr>
              <a:buSzPct val="150000"/>
              <a:buFont typeface="Arial" panose="020B0604020202020204" pitchFamily="34" charset="0"/>
              <a:buChar char="•"/>
              <a:defRPr/>
            </a:pPr>
            <a:r>
              <a:rPr lang="en-GB" sz="1200" dirty="0" smtClean="0">
                <a:solidFill>
                  <a:schemeClr val="tx1">
                    <a:lumMod val="75000"/>
                  </a:schemeClr>
                </a:solidFill>
                <a:latin typeface="+mj-lt"/>
              </a:rPr>
              <a:t>Focus </a:t>
            </a:r>
            <a:r>
              <a:rPr lang="en-GB" sz="1200" dirty="0">
                <a:solidFill>
                  <a:schemeClr val="tx1">
                    <a:lumMod val="75000"/>
                  </a:schemeClr>
                </a:solidFill>
                <a:latin typeface="+mj-lt"/>
              </a:rPr>
              <a:t>on value – leverage </a:t>
            </a:r>
            <a:r>
              <a:rPr lang="en-GB" sz="1200" dirty="0" smtClean="0">
                <a:solidFill>
                  <a:schemeClr val="tx1">
                    <a:lumMod val="75000"/>
                  </a:schemeClr>
                </a:solidFill>
                <a:latin typeface="+mj-lt"/>
              </a:rPr>
              <a:t>assets</a:t>
            </a:r>
            <a:r>
              <a:rPr lang="en-GB" sz="1200" dirty="0">
                <a:solidFill>
                  <a:schemeClr val="tx1">
                    <a:lumMod val="75000"/>
                  </a:schemeClr>
                </a:solidFill>
                <a:latin typeface="+mj-lt"/>
              </a:rPr>
              <a:t> </a:t>
            </a:r>
            <a:r>
              <a:rPr lang="en-GB" sz="1200" dirty="0" smtClean="0">
                <a:solidFill>
                  <a:schemeClr val="tx1">
                    <a:lumMod val="75000"/>
                  </a:schemeClr>
                </a:solidFill>
                <a:latin typeface="+mj-lt"/>
              </a:rPr>
              <a:t>- design </a:t>
            </a:r>
            <a:r>
              <a:rPr lang="en-GB" sz="1200" dirty="0">
                <a:solidFill>
                  <a:schemeClr val="tx1">
                    <a:lumMod val="75000"/>
                  </a:schemeClr>
                </a:solidFill>
                <a:latin typeface="+mj-lt"/>
              </a:rPr>
              <a:t>scalable, adaptable  options or buy </a:t>
            </a:r>
            <a:r>
              <a:rPr lang="en-GB" sz="1200" dirty="0" smtClean="0">
                <a:solidFill>
                  <a:schemeClr val="tx1">
                    <a:lumMod val="75000"/>
                  </a:schemeClr>
                </a:solidFill>
                <a:latin typeface="+mj-lt"/>
              </a:rPr>
              <a:t>them</a:t>
            </a:r>
          </a:p>
          <a:p>
            <a:pPr marL="201162" indent="-201162" defTabSz="729978" eaLnBrk="0" fontAlgn="auto" hangingPunct="0">
              <a:spcBef>
                <a:spcPct val="50000"/>
              </a:spcBef>
              <a:spcAft>
                <a:spcPct val="25000"/>
              </a:spcAft>
              <a:buClr>
                <a:schemeClr val="tx2"/>
              </a:buClr>
              <a:buSzPct val="150000"/>
              <a:buFont typeface="Wingdings" panose="05000000000000000000" pitchFamily="2" charset="2"/>
              <a:buChar char="ü"/>
              <a:defRPr/>
            </a:pPr>
            <a:endParaRPr lang="en-GB" sz="900" b="1" dirty="0">
              <a:solidFill>
                <a:schemeClr val="tx1">
                  <a:lumMod val="75000"/>
                </a:schemeClr>
              </a:solidFill>
              <a:latin typeface="+mj-lt"/>
            </a:endParaRPr>
          </a:p>
        </p:txBody>
      </p:sp>
      <p:grpSp>
        <p:nvGrpSpPr>
          <p:cNvPr id="5" name="Group 4"/>
          <p:cNvGrpSpPr/>
          <p:nvPr/>
        </p:nvGrpSpPr>
        <p:grpSpPr>
          <a:xfrm>
            <a:off x="4296863" y="1486619"/>
            <a:ext cx="5558339" cy="3993702"/>
            <a:chOff x="3860015" y="1292315"/>
            <a:chExt cx="5453652" cy="2995276"/>
          </a:xfrm>
        </p:grpSpPr>
        <p:sp>
          <p:nvSpPr>
            <p:cNvPr id="17" name="TextBox 16"/>
            <p:cNvSpPr txBox="1"/>
            <p:nvPr/>
          </p:nvSpPr>
          <p:spPr>
            <a:xfrm>
              <a:off x="5282968" y="1292315"/>
              <a:ext cx="4030699" cy="2995276"/>
            </a:xfrm>
            <a:prstGeom prst="rect">
              <a:avLst/>
            </a:prstGeom>
            <a:solidFill>
              <a:schemeClr val="accent1">
                <a:lumMod val="50000"/>
                <a:alpha val="80000"/>
              </a:schemeClr>
            </a:solidFill>
            <a:ln>
              <a:noFill/>
            </a:ln>
          </p:spPr>
          <p:txBody>
            <a:bodyPr wrap="square" rtlCol="0" anchor="t">
              <a:noAutofit/>
            </a:bodyPr>
            <a:lstStyle/>
            <a:p>
              <a:pPr marL="102445" defTabSz="729978" eaLnBrk="0" fontAlgn="auto" hangingPunct="0">
                <a:spcBef>
                  <a:spcPts val="704"/>
                </a:spcBef>
                <a:spcAft>
                  <a:spcPts val="704"/>
                </a:spcAft>
                <a:buClr>
                  <a:schemeClr val="bg1"/>
                </a:buClr>
                <a:buSzPct val="130000"/>
                <a:defRPr/>
              </a:pPr>
              <a:endParaRPr lang="en-GB" sz="1400" dirty="0" smtClean="0">
                <a:solidFill>
                  <a:schemeClr val="bg1"/>
                </a:solidFill>
                <a:latin typeface="+mj-lt"/>
              </a:endParaRPr>
            </a:p>
            <a:p>
              <a:pPr marL="419089" indent="-316644" defTabSz="729978" eaLnBrk="0" fontAlgn="auto" hangingPunct="0">
                <a:spcBef>
                  <a:spcPts val="704"/>
                </a:spcBef>
                <a:spcAft>
                  <a:spcPts val="704"/>
                </a:spcAft>
                <a:buClr>
                  <a:schemeClr val="bg1"/>
                </a:buClr>
                <a:buSzPct val="130000"/>
                <a:buFont typeface="+mj-lt"/>
                <a:buAutoNum type="arabicPeriod"/>
                <a:defRPr/>
              </a:pPr>
              <a:r>
                <a:rPr lang="en-GB" sz="1400" dirty="0" smtClean="0">
                  <a:solidFill>
                    <a:schemeClr val="bg1"/>
                  </a:solidFill>
                  <a:latin typeface="+mj-lt"/>
                </a:rPr>
                <a:t>STRATEGIC </a:t>
              </a:r>
              <a:r>
                <a:rPr lang="en-GB" sz="1400" dirty="0">
                  <a:solidFill>
                    <a:schemeClr val="bg1"/>
                  </a:solidFill>
                  <a:latin typeface="+mj-lt"/>
                </a:rPr>
                <a:t>REVIEW OF PORTFOLIO – </a:t>
              </a:r>
              <a:r>
                <a:rPr lang="en-GB" sz="1400" dirty="0" smtClean="0">
                  <a:solidFill>
                    <a:schemeClr val="bg1"/>
                  </a:solidFill>
                  <a:latin typeface="+mj-lt"/>
                </a:rPr>
                <a:t>ROBUST SCREENING TO SMALLER, SCALABLE FROM LARGER, COMPLEX </a:t>
              </a:r>
              <a:endParaRPr lang="en-GB" sz="1400" dirty="0">
                <a:solidFill>
                  <a:schemeClr val="bg1"/>
                </a:solidFill>
                <a:latin typeface="+mj-lt"/>
              </a:endParaRPr>
            </a:p>
            <a:p>
              <a:pPr marL="419089" indent="-316644" defTabSz="729978" eaLnBrk="0" fontAlgn="auto" hangingPunct="0">
                <a:spcBef>
                  <a:spcPts val="704"/>
                </a:spcBef>
                <a:spcAft>
                  <a:spcPts val="704"/>
                </a:spcAft>
                <a:buClr>
                  <a:schemeClr val="bg1"/>
                </a:buClr>
                <a:buSzPct val="130000"/>
                <a:buFont typeface="+mj-lt"/>
                <a:buAutoNum type="arabicPeriod"/>
                <a:defRPr/>
              </a:pPr>
              <a:r>
                <a:rPr lang="en-GB" sz="1400" dirty="0" smtClean="0">
                  <a:solidFill>
                    <a:schemeClr val="bg1"/>
                  </a:solidFill>
                  <a:latin typeface="+mj-lt"/>
                </a:rPr>
                <a:t>REFOCUS </a:t>
              </a:r>
              <a:r>
                <a:rPr lang="en-GB" sz="1400" dirty="0">
                  <a:solidFill>
                    <a:schemeClr val="bg1"/>
                  </a:solidFill>
                  <a:latin typeface="+mj-lt"/>
                </a:rPr>
                <a:t>ENGINEERING – </a:t>
              </a:r>
              <a:r>
                <a:rPr lang="en-GB" sz="1400" dirty="0" smtClean="0">
                  <a:solidFill>
                    <a:schemeClr val="bg1"/>
                  </a:solidFill>
                  <a:latin typeface="+mj-lt"/>
                </a:rPr>
                <a:t>REDUCE IN-HOUSE AND RELY ON  MARKET EXPERTISE</a:t>
              </a:r>
              <a:endParaRPr lang="en-GB" sz="1400" dirty="0">
                <a:solidFill>
                  <a:schemeClr val="bg1"/>
                </a:solidFill>
                <a:latin typeface="+mj-lt"/>
              </a:endParaRPr>
            </a:p>
            <a:p>
              <a:pPr marL="419089" indent="-316644" defTabSz="729978" eaLnBrk="0" fontAlgn="auto" hangingPunct="0">
                <a:spcBef>
                  <a:spcPts val="704"/>
                </a:spcBef>
                <a:spcAft>
                  <a:spcPts val="704"/>
                </a:spcAft>
                <a:buClr>
                  <a:schemeClr val="bg1"/>
                </a:buClr>
                <a:buSzPct val="130000"/>
                <a:buFont typeface="+mj-lt"/>
                <a:buAutoNum type="arabicPeriod"/>
                <a:defRPr/>
              </a:pPr>
              <a:r>
                <a:rPr lang="en-GB" sz="1400" dirty="0">
                  <a:solidFill>
                    <a:schemeClr val="bg1"/>
                  </a:solidFill>
                  <a:latin typeface="+mj-lt"/>
                </a:rPr>
                <a:t>SIMPLIFY CONTRACTING – TERMS, CONDITIONS, </a:t>
              </a:r>
              <a:r>
                <a:rPr lang="en-GB" sz="1400" dirty="0" smtClean="0">
                  <a:solidFill>
                    <a:schemeClr val="bg1"/>
                  </a:solidFill>
                  <a:latin typeface="+mj-lt"/>
                </a:rPr>
                <a:t>OBLIGATIONS, SCOPE</a:t>
              </a:r>
            </a:p>
            <a:p>
              <a:pPr marL="419089" indent="-316644" defTabSz="729978" eaLnBrk="0" fontAlgn="auto" hangingPunct="0">
                <a:spcBef>
                  <a:spcPts val="704"/>
                </a:spcBef>
                <a:spcAft>
                  <a:spcPts val="704"/>
                </a:spcAft>
                <a:buClr>
                  <a:schemeClr val="bg1"/>
                </a:buClr>
                <a:buSzPct val="130000"/>
                <a:buFont typeface="+mj-lt"/>
                <a:buAutoNum type="arabicPeriod"/>
                <a:defRPr/>
              </a:pPr>
              <a:r>
                <a:rPr lang="en-GB" sz="1400" dirty="0" smtClean="0">
                  <a:solidFill>
                    <a:schemeClr val="bg1"/>
                  </a:solidFill>
                  <a:latin typeface="+mj-lt"/>
                </a:rPr>
                <a:t>INVEST HEAVILY IN DIGITAL PROJECT PLANNING </a:t>
              </a:r>
              <a:r>
                <a:rPr lang="en-GB" sz="1400" dirty="0">
                  <a:solidFill>
                    <a:schemeClr val="bg1"/>
                  </a:solidFill>
                  <a:latin typeface="+mj-lt"/>
                </a:rPr>
                <a:t>AND </a:t>
              </a:r>
              <a:r>
                <a:rPr lang="en-GB" sz="1400" dirty="0" smtClean="0">
                  <a:solidFill>
                    <a:schemeClr val="bg1"/>
                  </a:solidFill>
                  <a:latin typeface="+mj-lt"/>
                </a:rPr>
                <a:t>SYSTEMS – AVOID AD </a:t>
              </a:r>
              <a:r>
                <a:rPr lang="en-GB" sz="1400" dirty="0">
                  <a:solidFill>
                    <a:schemeClr val="bg1"/>
                  </a:solidFill>
                  <a:latin typeface="+mj-lt"/>
                </a:rPr>
                <a:t>HOC AND </a:t>
              </a:r>
              <a:r>
                <a:rPr lang="en-GB" sz="1400" dirty="0" smtClean="0">
                  <a:solidFill>
                    <a:schemeClr val="bg1"/>
                  </a:solidFill>
                  <a:latin typeface="+mj-lt"/>
                </a:rPr>
                <a:t>IMPROVISED</a:t>
              </a:r>
              <a:r>
                <a:rPr lang="en-GB" sz="1400" dirty="0">
                  <a:solidFill>
                    <a:schemeClr val="bg1"/>
                  </a:solidFill>
                  <a:latin typeface="+mj-lt"/>
                </a:rPr>
                <a:t> </a:t>
              </a:r>
              <a:endParaRPr lang="en-GB" sz="1400" dirty="0" smtClean="0">
                <a:solidFill>
                  <a:schemeClr val="bg1"/>
                </a:solidFill>
                <a:latin typeface="+mj-lt"/>
              </a:endParaRPr>
            </a:p>
            <a:p>
              <a:pPr marL="419089" indent="-316644" defTabSz="729978" eaLnBrk="0" fontAlgn="auto" hangingPunct="0">
                <a:spcBef>
                  <a:spcPts val="704"/>
                </a:spcBef>
                <a:spcAft>
                  <a:spcPts val="704"/>
                </a:spcAft>
                <a:buClr>
                  <a:schemeClr val="bg1"/>
                </a:buClr>
                <a:buSzPct val="130000"/>
                <a:buFont typeface="+mj-lt"/>
                <a:buAutoNum type="arabicPeriod"/>
                <a:defRPr/>
              </a:pPr>
              <a:r>
                <a:rPr lang="en-GB" sz="1400" dirty="0" smtClean="0">
                  <a:solidFill>
                    <a:schemeClr val="bg1"/>
                  </a:solidFill>
                  <a:latin typeface="+mj-lt"/>
                </a:rPr>
                <a:t>CONSTRUCTION </a:t>
              </a:r>
              <a:r>
                <a:rPr lang="en-GB" sz="1400" dirty="0">
                  <a:solidFill>
                    <a:schemeClr val="bg1"/>
                  </a:solidFill>
                  <a:latin typeface="+mj-lt"/>
                </a:rPr>
                <a:t>SIMPLICITY – MODULAR, SCALABLE, </a:t>
              </a:r>
              <a:r>
                <a:rPr lang="en-GB" sz="1400" dirty="0" smtClean="0">
                  <a:solidFill>
                    <a:schemeClr val="bg1"/>
                  </a:solidFill>
                  <a:latin typeface="+mj-lt"/>
                </a:rPr>
                <a:t>LAY-OUT</a:t>
              </a:r>
              <a:endParaRPr lang="en-GB" sz="1400" dirty="0">
                <a:solidFill>
                  <a:schemeClr val="bg1"/>
                </a:solidFill>
                <a:latin typeface="+mj-lt"/>
              </a:endParaRPr>
            </a:p>
          </p:txBody>
        </p:sp>
        <p:sp>
          <p:nvSpPr>
            <p:cNvPr id="19" name="Rectangle 18"/>
            <p:cNvSpPr/>
            <p:nvPr/>
          </p:nvSpPr>
          <p:spPr>
            <a:xfrm>
              <a:off x="3860015" y="2080317"/>
              <a:ext cx="1422953" cy="1177245"/>
            </a:xfrm>
            <a:prstGeom prst="rect">
              <a:avLst/>
            </a:prstGeom>
            <a:solidFill>
              <a:schemeClr val="accent1"/>
            </a:solidFill>
          </p:spPr>
          <p:txBody>
            <a:bodyPr wrap="square">
              <a:spAutoFit/>
            </a:bodyPr>
            <a:lstStyle/>
            <a:p>
              <a:pPr algn="ctr"/>
              <a:r>
                <a:rPr lang="en-GB" sz="1200" b="1" dirty="0">
                  <a:latin typeface="+mj-lt"/>
                </a:rPr>
                <a:t>5 KEY ACTIONS – </a:t>
              </a:r>
              <a:r>
                <a:rPr lang="en-GB" sz="1200" b="1" dirty="0" smtClean="0">
                  <a:latin typeface="+mj-lt"/>
                </a:rPr>
                <a:t>TO CATALYSE  REDUCTION IN PROJECT </a:t>
              </a:r>
              <a:r>
                <a:rPr lang="en-GB" sz="1200" b="1" dirty="0">
                  <a:latin typeface="+mj-lt"/>
                </a:rPr>
                <a:t>SIZE AND </a:t>
              </a:r>
              <a:r>
                <a:rPr lang="en-GB" sz="1200" b="1" dirty="0" smtClean="0">
                  <a:latin typeface="+mj-lt"/>
                </a:rPr>
                <a:t>COMPLEXITY AND INCREASE PERFROMANCE </a:t>
              </a:r>
              <a:endParaRPr lang="en-GB" sz="1200" b="1" dirty="0">
                <a:latin typeface="+mj-lt"/>
              </a:endParaRPr>
            </a:p>
          </p:txBody>
        </p:sp>
      </p:grpSp>
    </p:spTree>
    <p:extLst>
      <p:ext uri="{BB962C8B-B14F-4D97-AF65-F5344CB8AC3E}">
        <p14:creationId xmlns:p14="http://schemas.microsoft.com/office/powerpoint/2010/main" val="2048230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rgbClr val="1E1C11"/>
                </a:solidFill>
                <a:latin typeface="+mj-lt"/>
              </a:rPr>
              <a:t>PANEL &amp; QUESTIONS</a:t>
            </a:r>
          </a:p>
          <a:p>
            <a:r>
              <a:rPr lang="en-GB" sz="2300" b="0" dirty="0" smtClean="0">
                <a:solidFill>
                  <a:srgbClr val="1E1C11"/>
                </a:solidFill>
                <a:latin typeface="+mj-lt"/>
              </a:rPr>
              <a:t>Project Excellence is more than Just Engineering Efficiency</a:t>
            </a:r>
            <a:endParaRPr lang="en-US" sz="2300" b="0" dirty="0">
              <a:solidFill>
                <a:srgbClr val="1E1C11"/>
              </a:solidFill>
              <a:latin typeface="+mj-lt"/>
            </a:endParaRPr>
          </a:p>
        </p:txBody>
      </p:sp>
      <p:pic>
        <p:nvPicPr>
          <p:cNvPr id="8" name="Picture 7" descr="CC WP Cover 4.jpg"/>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99584" y="1329765"/>
            <a:ext cx="9253737" cy="4464898"/>
          </a:xfrm>
          <a:prstGeom prst="rect">
            <a:avLst/>
          </a:prstGeom>
        </p:spPr>
      </p:pic>
      <p:sp>
        <p:nvSpPr>
          <p:cNvPr id="11" name="TextBox 10"/>
          <p:cNvSpPr txBox="1"/>
          <p:nvPr/>
        </p:nvSpPr>
        <p:spPr>
          <a:xfrm>
            <a:off x="3251200" y="3200400"/>
            <a:ext cx="2616200" cy="787400"/>
          </a:xfrm>
          <a:prstGeom prst="rect">
            <a:avLst/>
          </a:prstGeom>
          <a:solidFill>
            <a:schemeClr val="bg1">
              <a:lumMod val="65000"/>
              <a:alpha val="58000"/>
            </a:schemeClr>
          </a:solidFill>
          <a:ln>
            <a:noFill/>
          </a:ln>
        </p:spPr>
        <p:txBody>
          <a:bodyPr wrap="square" rtlCol="0" anchor="t">
            <a:noAutofit/>
          </a:bodyPr>
          <a:lstStyle/>
          <a:p>
            <a:pPr algn="ctr"/>
            <a:endParaRPr lang="en-GB" sz="1000" b="1" dirty="0">
              <a:solidFill>
                <a:srgbClr val="FFFFFF"/>
              </a:solidFill>
              <a:latin typeface="Arial"/>
              <a:cs typeface="Arial"/>
            </a:endParaRPr>
          </a:p>
          <a:p>
            <a:pPr algn="ctr"/>
            <a:r>
              <a:rPr lang="en-GB" b="1" dirty="0" smtClean="0">
                <a:latin typeface="Arial"/>
                <a:cs typeface="Arial"/>
              </a:rPr>
              <a:t>THANK YOU</a:t>
            </a:r>
          </a:p>
          <a:p>
            <a:pPr algn="ctr"/>
            <a:endParaRPr lang="en-GB" sz="1000" b="1" dirty="0">
              <a:solidFill>
                <a:srgbClr val="FFFFFF"/>
              </a:solidFill>
              <a:latin typeface="Arial"/>
              <a:cs typeface="Arial"/>
            </a:endParaRPr>
          </a:p>
          <a:p>
            <a:pPr algn="ctr"/>
            <a:endParaRPr lang="en-GB" sz="1000" b="1" dirty="0">
              <a:solidFill>
                <a:srgbClr val="FFFFFF"/>
              </a:solidFill>
              <a:latin typeface="Arial"/>
              <a:cs typeface="Arial"/>
            </a:endParaRPr>
          </a:p>
        </p:txBody>
      </p:sp>
    </p:spTree>
    <p:extLst>
      <p:ext uri="{BB962C8B-B14F-4D97-AF65-F5344CB8AC3E}">
        <p14:creationId xmlns:p14="http://schemas.microsoft.com/office/powerpoint/2010/main" val="4179712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40187"/>
            <a:ext cx="9906000" cy="4852077"/>
          </a:xfrm>
          <a:prstGeom prst="rect">
            <a:avLst/>
          </a:prstGeom>
        </p:spPr>
      </p:pic>
      <p:sp>
        <p:nvSpPr>
          <p:cNvPr id="8" name="Title 1"/>
          <p:cNvSpPr txBox="1">
            <a:spLocks/>
          </p:cNvSpPr>
          <p:nvPr/>
        </p:nvSpPr>
        <p:spPr>
          <a:xfrm>
            <a:off x="268770" y="618306"/>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FIVE KEY ACTIONS FOR PRODUCTIVITY</a:t>
            </a:r>
            <a:endParaRPr lang="en-US" dirty="0">
              <a:latin typeface="+mj-lt"/>
            </a:endParaRPr>
          </a:p>
        </p:txBody>
      </p:sp>
      <p:sp>
        <p:nvSpPr>
          <p:cNvPr id="5" name="Rectangle 4"/>
          <p:cNvSpPr/>
          <p:nvPr/>
        </p:nvSpPr>
        <p:spPr>
          <a:xfrm>
            <a:off x="393733"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STRATEGIC SHIFT </a:t>
            </a:r>
            <a:br>
              <a:rPr lang="en-US" sz="1400" b="1" dirty="0">
                <a:solidFill>
                  <a:schemeClr val="bg1"/>
                </a:solidFill>
              </a:rPr>
            </a:br>
            <a:r>
              <a:rPr lang="en-US" sz="1400" b="1" dirty="0">
                <a:solidFill>
                  <a:schemeClr val="bg1"/>
                </a:solidFill>
              </a:rPr>
              <a:t>FROM SCARCITY </a:t>
            </a:r>
            <a:br>
              <a:rPr lang="en-US" sz="1400" b="1" dirty="0">
                <a:solidFill>
                  <a:schemeClr val="bg1"/>
                </a:solidFill>
              </a:rPr>
            </a:br>
            <a:r>
              <a:rPr lang="en-US" sz="1400" b="1" dirty="0">
                <a:solidFill>
                  <a:schemeClr val="bg1"/>
                </a:solidFill>
              </a:rPr>
              <a:t>TO COMPETITION </a:t>
            </a:r>
            <a:endParaRPr lang="en-US" sz="1400" dirty="0">
              <a:solidFill>
                <a:schemeClr val="bg1"/>
              </a:solidFill>
            </a:endParaRPr>
          </a:p>
          <a:p>
            <a:pPr algn="ctr"/>
            <a:endParaRPr lang="en-GB" sz="1400" dirty="0">
              <a:solidFill>
                <a:schemeClr val="bg1"/>
              </a:solidFill>
            </a:endParaRPr>
          </a:p>
          <a:p>
            <a:pPr algn="ctr"/>
            <a:endParaRPr lang="en-US" sz="1400" dirty="0">
              <a:solidFill>
                <a:schemeClr val="bg1"/>
              </a:solidFill>
            </a:endParaRPr>
          </a:p>
          <a:p>
            <a:pPr algn="ctr"/>
            <a:r>
              <a:rPr lang="en-US" sz="1400" dirty="0">
                <a:solidFill>
                  <a:schemeClr val="bg1"/>
                </a:solidFill>
              </a:rPr>
              <a:t>… portfolio shift from volume to efficiency, from </a:t>
            </a:r>
            <a:r>
              <a:rPr lang="en-US" sz="1400" dirty="0" smtClean="0">
                <a:solidFill>
                  <a:schemeClr val="bg1"/>
                </a:solidFill>
              </a:rPr>
              <a:t>large single asset, to scalable, flexible units</a:t>
            </a:r>
            <a:endParaRPr lang="en-US" sz="1400" dirty="0">
              <a:solidFill>
                <a:schemeClr val="bg1"/>
              </a:solidFill>
            </a:endParaRPr>
          </a:p>
          <a:p>
            <a:pPr algn="ctr"/>
            <a:endParaRPr lang="en-US" sz="1400" dirty="0">
              <a:solidFill>
                <a:schemeClr val="bg1"/>
              </a:solidFill>
            </a:endParaRPr>
          </a:p>
        </p:txBody>
      </p:sp>
      <p:sp>
        <p:nvSpPr>
          <p:cNvPr id="12" name="Rectangle 11"/>
          <p:cNvSpPr/>
          <p:nvPr/>
        </p:nvSpPr>
        <p:spPr>
          <a:xfrm>
            <a:off x="2225908"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rgbClr val="FF0000"/>
              </a:solidFill>
            </a:endParaRPr>
          </a:p>
          <a:p>
            <a:pPr algn="ctr"/>
            <a:r>
              <a:rPr lang="en-US" sz="1400" b="1" dirty="0">
                <a:solidFill>
                  <a:srgbClr val="FFFFFF"/>
                </a:solidFill>
              </a:rPr>
              <a:t>CHANGE</a:t>
            </a:r>
          </a:p>
          <a:p>
            <a:pPr algn="ctr"/>
            <a:r>
              <a:rPr lang="en-US" sz="1400" b="1" dirty="0">
                <a:solidFill>
                  <a:srgbClr val="FFFFFF"/>
                </a:solidFill>
              </a:rPr>
              <a:t>ENGINEERING MODEL</a:t>
            </a:r>
            <a:r>
              <a:rPr lang="en-US" sz="1400" dirty="0">
                <a:solidFill>
                  <a:srgbClr val="FFFFFF"/>
                </a:solidFill>
              </a:rPr>
              <a:t/>
            </a:r>
            <a:br>
              <a:rPr lang="en-US" sz="1400" dirty="0">
                <a:solidFill>
                  <a:srgbClr val="FFFFFF"/>
                </a:solidFill>
              </a:rPr>
            </a:br>
            <a:endParaRPr lang="en-US" sz="1400" dirty="0">
              <a:solidFill>
                <a:srgbClr val="FFFFFF"/>
              </a:solidFill>
            </a:endParaRPr>
          </a:p>
          <a:p>
            <a:pPr algn="ctr"/>
            <a:endParaRPr lang="en-US" sz="1400" dirty="0">
              <a:solidFill>
                <a:schemeClr val="bg1"/>
              </a:solidFill>
            </a:endParaRPr>
          </a:p>
          <a:p>
            <a:pPr algn="ctr"/>
            <a:endParaRPr lang="en-US" sz="1400" dirty="0" smtClean="0">
              <a:solidFill>
                <a:schemeClr val="bg1"/>
              </a:solidFill>
            </a:endParaRPr>
          </a:p>
          <a:p>
            <a:pPr algn="ctr"/>
            <a:endParaRPr lang="en-US" sz="1400" dirty="0">
              <a:solidFill>
                <a:schemeClr val="bg1"/>
              </a:solidFill>
            </a:endParaRPr>
          </a:p>
          <a:p>
            <a:pPr algn="ctr"/>
            <a:r>
              <a:rPr lang="en-US" sz="1400" dirty="0" smtClean="0">
                <a:solidFill>
                  <a:schemeClr val="bg1"/>
                </a:solidFill>
              </a:rPr>
              <a:t>… limit in-house design resource – rely more on market expertise and standard </a:t>
            </a:r>
            <a:r>
              <a:rPr lang="en-US" sz="1400" dirty="0">
                <a:solidFill>
                  <a:schemeClr val="bg1"/>
                </a:solidFill>
              </a:rPr>
              <a:t>designs </a:t>
            </a:r>
          </a:p>
        </p:txBody>
      </p:sp>
      <p:sp>
        <p:nvSpPr>
          <p:cNvPr id="13" name="Rectangle 12"/>
          <p:cNvSpPr/>
          <p:nvPr/>
        </p:nvSpPr>
        <p:spPr>
          <a:xfrm>
            <a:off x="4058084"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SIMPLIFIED CONTRACTS AND PROCUREMENT</a:t>
            </a:r>
          </a:p>
          <a:p>
            <a:pPr algn="ctr"/>
            <a:endParaRPr lang="en-US" sz="1400" b="1" dirty="0">
              <a:solidFill>
                <a:schemeClr val="bg1"/>
              </a:solidFill>
            </a:endParaRPr>
          </a:p>
          <a:p>
            <a:pPr algn="ctr"/>
            <a:r>
              <a:rPr lang="en-US" sz="1400" b="1" dirty="0">
                <a:solidFill>
                  <a:schemeClr val="bg1"/>
                </a:solidFill>
              </a:rPr>
              <a:t/>
            </a:r>
            <a:br>
              <a:rPr lang="en-US" sz="1400" b="1" dirty="0">
                <a:solidFill>
                  <a:schemeClr val="bg1"/>
                </a:solidFill>
              </a:rPr>
            </a:br>
            <a:endParaRPr lang="en-US" sz="1400" b="1" dirty="0" smtClean="0">
              <a:solidFill>
                <a:schemeClr val="bg1"/>
              </a:solidFill>
            </a:endParaRPr>
          </a:p>
          <a:p>
            <a:pPr algn="ctr"/>
            <a:r>
              <a:rPr lang="en-US" sz="1400" dirty="0" smtClean="0">
                <a:solidFill>
                  <a:schemeClr val="bg1"/>
                </a:solidFill>
              </a:rPr>
              <a:t> </a:t>
            </a:r>
            <a:r>
              <a:rPr lang="en-US" sz="1400" dirty="0">
                <a:solidFill>
                  <a:schemeClr val="bg1"/>
                </a:solidFill>
              </a:rPr>
              <a:t>… avoid managing complexity with complex contracts. Simpler templates </a:t>
            </a:r>
            <a:r>
              <a:rPr lang="en-US" sz="1400" dirty="0" smtClean="0">
                <a:solidFill>
                  <a:schemeClr val="bg1"/>
                </a:solidFill>
              </a:rPr>
              <a:t>and scopes</a:t>
            </a:r>
            <a:r>
              <a:rPr lang="en-US" sz="1400" dirty="0">
                <a:solidFill>
                  <a:schemeClr val="bg1"/>
                </a:solidFill>
              </a:rPr>
              <a:t>, clearer obligations</a:t>
            </a:r>
          </a:p>
        </p:txBody>
      </p:sp>
      <p:sp>
        <p:nvSpPr>
          <p:cNvPr id="14" name="Rectangle 13"/>
          <p:cNvSpPr/>
          <p:nvPr/>
        </p:nvSpPr>
        <p:spPr>
          <a:xfrm>
            <a:off x="5890259"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t>INVEST IN PROFESSIONAL SYSTEMS AND PLANNING TOOLS</a:t>
            </a:r>
          </a:p>
          <a:p>
            <a:pPr algn="ctr"/>
            <a:endParaRPr lang="en-US" sz="1400" dirty="0"/>
          </a:p>
          <a:p>
            <a:pPr algn="ctr"/>
            <a:endParaRPr lang="en-US" sz="1400" dirty="0" smtClean="0"/>
          </a:p>
          <a:p>
            <a:pPr algn="ctr"/>
            <a:r>
              <a:rPr lang="en-US" sz="1400" dirty="0" smtClean="0"/>
              <a:t>… </a:t>
            </a:r>
            <a:r>
              <a:rPr lang="en-US" sz="1400" dirty="0"/>
              <a:t>avoid ad hoc, in-house, improvised or generic processes</a:t>
            </a:r>
          </a:p>
          <a:p>
            <a:pPr algn="ctr"/>
            <a:endParaRPr lang="en-US" dirty="0">
              <a:solidFill>
                <a:schemeClr val="bg1"/>
              </a:solidFill>
            </a:endParaRPr>
          </a:p>
        </p:txBody>
      </p:sp>
      <p:sp>
        <p:nvSpPr>
          <p:cNvPr id="15" name="Rectangle 14"/>
          <p:cNvSpPr/>
          <p:nvPr/>
        </p:nvSpPr>
        <p:spPr>
          <a:xfrm>
            <a:off x="7743023"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solidFill>
                  <a:srgbClr val="FFFFFF"/>
                </a:solidFill>
              </a:rPr>
              <a:t>AVOID </a:t>
            </a:r>
            <a:r>
              <a:rPr lang="en-US" sz="1400" b="1" dirty="0"/>
              <a:t>CONSTRUCTION COMPLEXITY VIA DESIGN </a:t>
            </a:r>
          </a:p>
          <a:p>
            <a:pPr algn="ctr"/>
            <a:endParaRPr lang="en-US" sz="1400" dirty="0"/>
          </a:p>
          <a:p>
            <a:pPr algn="ctr"/>
            <a:endParaRPr lang="en-US" sz="1400" dirty="0" smtClean="0"/>
          </a:p>
          <a:p>
            <a:pPr algn="ctr"/>
            <a:endParaRPr lang="en-US" sz="1400" dirty="0"/>
          </a:p>
          <a:p>
            <a:pPr algn="ctr"/>
            <a:r>
              <a:rPr lang="en-US" sz="1400" dirty="0" smtClean="0"/>
              <a:t>… </a:t>
            </a:r>
            <a:r>
              <a:rPr lang="en-US" sz="1400" dirty="0"/>
              <a:t>increase modular, dedicated yards, standards designs and layout</a:t>
            </a:r>
          </a:p>
          <a:p>
            <a:pPr algn="ctr"/>
            <a:endParaRPr lang="en-US" dirty="0">
              <a:solidFill>
                <a:schemeClr val="bg1"/>
              </a:solidFill>
            </a:endParaRPr>
          </a:p>
        </p:txBody>
      </p:sp>
    </p:spTree>
    <p:extLst>
      <p:ext uri="{BB962C8B-B14F-4D97-AF65-F5344CB8AC3E}">
        <p14:creationId xmlns:p14="http://schemas.microsoft.com/office/powerpoint/2010/main" val="203625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40187"/>
            <a:ext cx="9906000" cy="4852077"/>
          </a:xfrm>
          <a:prstGeom prst="rect">
            <a:avLst/>
          </a:prstGeom>
        </p:spPr>
      </p:pic>
      <p:sp>
        <p:nvSpPr>
          <p:cNvPr id="5" name="Rectangle 4"/>
          <p:cNvSpPr/>
          <p:nvPr/>
        </p:nvSpPr>
        <p:spPr>
          <a:xfrm>
            <a:off x="393733" y="2162506"/>
            <a:ext cx="1707213" cy="3276188"/>
          </a:xfrm>
          <a:prstGeom prst="rect">
            <a:avLst/>
          </a:prstGeom>
          <a:solidFill>
            <a:schemeClr val="accent1">
              <a:lumMod val="7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STRATEGIC SHIFT </a:t>
            </a:r>
            <a:br>
              <a:rPr lang="en-US" sz="1400" b="1" dirty="0">
                <a:solidFill>
                  <a:schemeClr val="bg1"/>
                </a:solidFill>
              </a:rPr>
            </a:br>
            <a:r>
              <a:rPr lang="en-US" sz="1400" b="1" dirty="0">
                <a:solidFill>
                  <a:schemeClr val="bg1"/>
                </a:solidFill>
              </a:rPr>
              <a:t>FROM SCARCITY </a:t>
            </a:r>
            <a:br>
              <a:rPr lang="en-US" sz="1400" b="1" dirty="0">
                <a:solidFill>
                  <a:schemeClr val="bg1"/>
                </a:solidFill>
              </a:rPr>
            </a:br>
            <a:r>
              <a:rPr lang="en-US" sz="1400" b="1" dirty="0">
                <a:solidFill>
                  <a:schemeClr val="bg1"/>
                </a:solidFill>
              </a:rPr>
              <a:t>TO COMPETITION </a:t>
            </a:r>
            <a:endParaRPr lang="en-US" sz="1400" dirty="0">
              <a:solidFill>
                <a:schemeClr val="bg1"/>
              </a:solidFill>
            </a:endParaRPr>
          </a:p>
          <a:p>
            <a:pPr algn="ctr"/>
            <a:endParaRPr lang="en-GB" sz="1400" dirty="0">
              <a:solidFill>
                <a:schemeClr val="bg1"/>
              </a:solidFill>
            </a:endParaRPr>
          </a:p>
          <a:p>
            <a:pPr algn="ctr"/>
            <a:endParaRPr lang="en-US" sz="1400" dirty="0">
              <a:solidFill>
                <a:schemeClr val="bg1"/>
              </a:solidFill>
            </a:endParaRPr>
          </a:p>
          <a:p>
            <a:pPr algn="ctr"/>
            <a:r>
              <a:rPr lang="en-US" sz="1400" dirty="0">
                <a:solidFill>
                  <a:schemeClr val="bg1"/>
                </a:solidFill>
              </a:rPr>
              <a:t>… portfolio shift from volume to efficiency, from large single asset, to scalable, flexible units</a:t>
            </a:r>
          </a:p>
          <a:p>
            <a:pPr algn="ctr"/>
            <a:endParaRPr lang="en-US" sz="1400" dirty="0">
              <a:solidFill>
                <a:schemeClr val="bg1"/>
              </a:solidFill>
            </a:endParaRPr>
          </a:p>
        </p:txBody>
      </p:sp>
      <p:sp>
        <p:nvSpPr>
          <p:cNvPr id="12" name="Rectangle 11"/>
          <p:cNvSpPr/>
          <p:nvPr/>
        </p:nvSpPr>
        <p:spPr>
          <a:xfrm>
            <a:off x="2225908" y="2162506"/>
            <a:ext cx="1707213" cy="3276188"/>
          </a:xfrm>
          <a:prstGeom prst="rect">
            <a:avLst/>
          </a:prstGeom>
          <a:solidFill>
            <a:schemeClr val="bg1">
              <a:lumMod val="8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rgbClr val="FF0000"/>
              </a:solidFill>
            </a:endParaRPr>
          </a:p>
          <a:p>
            <a:pPr algn="ctr"/>
            <a:r>
              <a:rPr lang="en-US" sz="1400" b="1" dirty="0">
                <a:solidFill>
                  <a:srgbClr val="FFFFFF"/>
                </a:solidFill>
              </a:rPr>
              <a:t>CHANGE</a:t>
            </a:r>
          </a:p>
          <a:p>
            <a:pPr algn="ctr"/>
            <a:r>
              <a:rPr lang="en-US" sz="1400" b="1" dirty="0">
                <a:solidFill>
                  <a:srgbClr val="FFFFFF"/>
                </a:solidFill>
              </a:rPr>
              <a:t>ENGINEERING MODEL</a:t>
            </a:r>
            <a:r>
              <a:rPr lang="en-US" sz="1400" dirty="0">
                <a:solidFill>
                  <a:srgbClr val="FFFFFF"/>
                </a:solidFill>
              </a:rPr>
              <a:t/>
            </a:r>
            <a:br>
              <a:rPr lang="en-US" sz="1400" dirty="0">
                <a:solidFill>
                  <a:srgbClr val="FFFFFF"/>
                </a:solidFill>
              </a:rPr>
            </a:br>
            <a:endParaRPr lang="en-US" sz="1400" dirty="0">
              <a:solidFill>
                <a:srgbClr val="FFFFFF"/>
              </a:solidFill>
            </a:endParaRPr>
          </a:p>
          <a:p>
            <a:pPr algn="ctr"/>
            <a:endParaRPr lang="en-US" sz="1400" dirty="0">
              <a:solidFill>
                <a:schemeClr val="bg1"/>
              </a:solidFill>
            </a:endParaRPr>
          </a:p>
          <a:p>
            <a:pPr algn="ctr"/>
            <a:endParaRPr lang="en-US" sz="1400" dirty="0" smtClean="0">
              <a:solidFill>
                <a:schemeClr val="bg1"/>
              </a:solidFill>
            </a:endParaRPr>
          </a:p>
          <a:p>
            <a:pPr algn="ctr"/>
            <a:endParaRPr lang="en-US" sz="1400" dirty="0">
              <a:solidFill>
                <a:schemeClr val="bg1"/>
              </a:solidFill>
            </a:endParaRPr>
          </a:p>
          <a:p>
            <a:pPr algn="ctr"/>
            <a:r>
              <a:rPr lang="en-US" sz="1400" dirty="0">
                <a:solidFill>
                  <a:schemeClr val="bg1"/>
                </a:solidFill>
              </a:rPr>
              <a:t>… limit in-house design resource – rely more on market expertise and standard designs </a:t>
            </a:r>
          </a:p>
        </p:txBody>
      </p:sp>
      <p:sp>
        <p:nvSpPr>
          <p:cNvPr id="13" name="Rectangle 12"/>
          <p:cNvSpPr/>
          <p:nvPr/>
        </p:nvSpPr>
        <p:spPr>
          <a:xfrm>
            <a:off x="4058084" y="2162506"/>
            <a:ext cx="1707213" cy="3276188"/>
          </a:xfrm>
          <a:prstGeom prst="rect">
            <a:avLst/>
          </a:prstGeom>
          <a:solidFill>
            <a:schemeClr val="bg1">
              <a:lumMod val="8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solidFill>
                <a:schemeClr val="bg1"/>
              </a:solidFill>
            </a:endParaRPr>
          </a:p>
          <a:p>
            <a:pPr algn="ctr"/>
            <a:r>
              <a:rPr lang="en-US" sz="1400" b="1" dirty="0">
                <a:solidFill>
                  <a:schemeClr val="bg1"/>
                </a:solidFill>
              </a:rPr>
              <a:t>SIMPLIFIED CONTRACTS AND PROCUREMENT</a:t>
            </a:r>
          </a:p>
          <a:p>
            <a:pPr algn="ctr"/>
            <a:endParaRPr lang="en-US" sz="1400" b="1" dirty="0">
              <a:solidFill>
                <a:schemeClr val="bg1"/>
              </a:solidFill>
            </a:endParaRPr>
          </a:p>
          <a:p>
            <a:pPr algn="ctr"/>
            <a:r>
              <a:rPr lang="en-US" sz="1400" b="1" dirty="0">
                <a:solidFill>
                  <a:schemeClr val="bg1"/>
                </a:solidFill>
              </a:rPr>
              <a:t/>
            </a:r>
            <a:br>
              <a:rPr lang="en-US" sz="1400" b="1" dirty="0">
                <a:solidFill>
                  <a:schemeClr val="bg1"/>
                </a:solidFill>
              </a:rPr>
            </a:br>
            <a:endParaRPr lang="en-US" sz="1400" b="1" dirty="0" smtClean="0">
              <a:solidFill>
                <a:schemeClr val="bg1"/>
              </a:solidFill>
            </a:endParaRPr>
          </a:p>
          <a:p>
            <a:pPr algn="ctr"/>
            <a:r>
              <a:rPr lang="en-US" sz="1400" dirty="0" smtClean="0">
                <a:solidFill>
                  <a:schemeClr val="bg1"/>
                </a:solidFill>
              </a:rPr>
              <a:t> </a:t>
            </a:r>
            <a:r>
              <a:rPr lang="en-US" sz="1400" dirty="0">
                <a:solidFill>
                  <a:schemeClr val="bg1"/>
                </a:solidFill>
              </a:rPr>
              <a:t>… avoid managing complexity with complex contracts. Simpler templates and scopes, clearer obligations</a:t>
            </a:r>
          </a:p>
        </p:txBody>
      </p:sp>
      <p:sp>
        <p:nvSpPr>
          <p:cNvPr id="14" name="Rectangle 13"/>
          <p:cNvSpPr/>
          <p:nvPr/>
        </p:nvSpPr>
        <p:spPr>
          <a:xfrm>
            <a:off x="5890259" y="2162506"/>
            <a:ext cx="1707213" cy="3276188"/>
          </a:xfrm>
          <a:prstGeom prst="rect">
            <a:avLst/>
          </a:prstGeom>
          <a:solidFill>
            <a:schemeClr val="bg1">
              <a:lumMod val="8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t>INVEST IN PROFESSIONAL SYSTEMS AND PLANNING TOOLS</a:t>
            </a:r>
          </a:p>
          <a:p>
            <a:pPr algn="ctr"/>
            <a:endParaRPr lang="en-US" sz="1400" dirty="0"/>
          </a:p>
          <a:p>
            <a:pPr algn="ctr"/>
            <a:endParaRPr lang="en-US" sz="1400" dirty="0" smtClean="0"/>
          </a:p>
          <a:p>
            <a:pPr algn="ctr"/>
            <a:r>
              <a:rPr lang="en-US" sz="1400" dirty="0" smtClean="0"/>
              <a:t>… </a:t>
            </a:r>
            <a:r>
              <a:rPr lang="en-US" sz="1400" dirty="0"/>
              <a:t>avoid ad hoc, in-house, improvised or generic processes</a:t>
            </a:r>
          </a:p>
          <a:p>
            <a:pPr algn="ctr"/>
            <a:endParaRPr lang="en-US" dirty="0">
              <a:solidFill>
                <a:schemeClr val="bg1"/>
              </a:solidFill>
            </a:endParaRPr>
          </a:p>
        </p:txBody>
      </p:sp>
      <p:sp>
        <p:nvSpPr>
          <p:cNvPr id="15" name="Rectangle 14"/>
          <p:cNvSpPr/>
          <p:nvPr/>
        </p:nvSpPr>
        <p:spPr>
          <a:xfrm>
            <a:off x="7743023" y="2162506"/>
            <a:ext cx="1707213" cy="3276188"/>
          </a:xfrm>
          <a:prstGeom prst="rect">
            <a:avLst/>
          </a:prstGeom>
          <a:solidFill>
            <a:schemeClr val="bg1">
              <a:lumMod val="85000"/>
              <a:alpha val="75000"/>
            </a:schemeClr>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rtlCol="0" anchor="t"/>
          <a:lstStyle/>
          <a:p>
            <a:pPr algn="ctr"/>
            <a:endParaRPr lang="en-US" sz="1400" b="1" dirty="0"/>
          </a:p>
          <a:p>
            <a:pPr algn="ctr"/>
            <a:r>
              <a:rPr lang="en-US" sz="1400" b="1" dirty="0">
                <a:solidFill>
                  <a:srgbClr val="FFFFFF"/>
                </a:solidFill>
              </a:rPr>
              <a:t>AVOID </a:t>
            </a:r>
            <a:r>
              <a:rPr lang="en-US" sz="1400" b="1" dirty="0"/>
              <a:t>CONSTRUCTION COMPLEXITY VIA DESIGN </a:t>
            </a:r>
          </a:p>
          <a:p>
            <a:pPr algn="ctr"/>
            <a:endParaRPr lang="en-US" sz="1400" dirty="0"/>
          </a:p>
          <a:p>
            <a:pPr algn="ctr"/>
            <a:endParaRPr lang="en-US" sz="1400" dirty="0" smtClean="0"/>
          </a:p>
          <a:p>
            <a:pPr algn="ctr"/>
            <a:endParaRPr lang="en-US" sz="1400" dirty="0"/>
          </a:p>
          <a:p>
            <a:pPr algn="ctr"/>
            <a:r>
              <a:rPr lang="en-US" sz="1400" dirty="0" smtClean="0"/>
              <a:t>… </a:t>
            </a:r>
            <a:r>
              <a:rPr lang="en-US" sz="1400" dirty="0"/>
              <a:t>increase modular, dedicated yards, standards designs and layout</a:t>
            </a:r>
          </a:p>
          <a:p>
            <a:pPr algn="ctr"/>
            <a:endParaRPr lang="en-US" dirty="0">
              <a:solidFill>
                <a:schemeClr val="bg1"/>
              </a:solidFill>
            </a:endParaRPr>
          </a:p>
        </p:txBody>
      </p:sp>
      <p:sp>
        <p:nvSpPr>
          <p:cNvPr id="10" name="Title 1"/>
          <p:cNvSpPr txBox="1">
            <a:spLocks/>
          </p:cNvSpPr>
          <p:nvPr/>
        </p:nvSpPr>
        <p:spPr>
          <a:xfrm>
            <a:off x="268770" y="618306"/>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FIVE KEY ACTIONS FOR PRODUCTIVITY</a:t>
            </a:r>
            <a:endParaRPr lang="en-US" dirty="0">
              <a:latin typeface="+mj-lt"/>
            </a:endParaRPr>
          </a:p>
        </p:txBody>
      </p:sp>
    </p:spTree>
    <p:extLst>
      <p:ext uri="{BB962C8B-B14F-4D97-AF65-F5344CB8AC3E}">
        <p14:creationId xmlns:p14="http://schemas.microsoft.com/office/powerpoint/2010/main" val="339454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39" y="1340187"/>
            <a:ext cx="9906000" cy="4876428"/>
          </a:xfrm>
          <a:prstGeom prst="rect">
            <a:avLst/>
          </a:prstGeom>
        </p:spPr>
      </p:pic>
      <p:sp>
        <p:nvSpPr>
          <p:cNvPr id="8" name="Title 1"/>
          <p:cNvSpPr txBox="1">
            <a:spLocks/>
          </p:cNvSpPr>
          <p:nvPr/>
        </p:nvSpPr>
        <p:spPr>
          <a:xfrm>
            <a:off x="268770" y="240331"/>
            <a:ext cx="8747262" cy="860642"/>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PARADIGMS VS MATHS </a:t>
            </a:r>
            <a:r>
              <a:rPr lang="en-GB" dirty="0">
                <a:latin typeface="+mj-lt"/>
              </a:rPr>
              <a:t/>
            </a:r>
            <a:br>
              <a:rPr lang="en-GB" dirty="0">
                <a:latin typeface="+mj-lt"/>
              </a:rPr>
            </a:br>
            <a:r>
              <a:rPr lang="en-GB" sz="2000" b="0" dirty="0" smtClean="0">
                <a:latin typeface="+mj-lt"/>
              </a:rPr>
              <a:t>Real Oil Price 1861-2015</a:t>
            </a:r>
            <a:endParaRPr lang="en-US" sz="1800" b="0" dirty="0">
              <a:latin typeface="+mj-lt"/>
            </a:endParaRPr>
          </a:p>
        </p:txBody>
      </p:sp>
      <p:pic>
        <p:nvPicPr>
          <p:cNvPr id="11" name="Picture 10"/>
          <p:cNvPicPr>
            <a:picLocks noChangeAspect="1"/>
          </p:cNvPicPr>
          <p:nvPr/>
        </p:nvPicPr>
        <p:blipFill>
          <a:blip r:embed="rId4"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7319434">
            <a:off x="7392382" y="2049559"/>
            <a:ext cx="2978517" cy="1036149"/>
          </a:xfrm>
          <a:prstGeom prst="rect">
            <a:avLst/>
          </a:prstGeom>
        </p:spPr>
      </p:pic>
      <p:pic>
        <p:nvPicPr>
          <p:cNvPr id="13" name="Picture 12" descr="Real Oil Price.jpg"/>
          <p:cNvPicPr>
            <a:picLocks noChangeAspect="1"/>
          </p:cNvPicPr>
          <p:nvPr/>
        </p:nvPicPr>
        <p:blipFill>
          <a:blip r:embed="rId5" cstate="email">
            <a:alphaModFix amt="74000"/>
            <a:extLst>
              <a:ext uri="{28A0092B-C50C-407E-A947-70E740481C1C}">
                <a14:useLocalDpi xmlns:a14="http://schemas.microsoft.com/office/drawing/2010/main"/>
              </a:ext>
            </a:extLst>
          </a:blip>
          <a:stretch>
            <a:fillRect/>
          </a:stretch>
        </p:blipFill>
        <p:spPr>
          <a:xfrm>
            <a:off x="268770" y="1422093"/>
            <a:ext cx="9047966" cy="4416174"/>
          </a:xfrm>
          <a:prstGeom prst="rect">
            <a:avLst/>
          </a:prstGeom>
        </p:spPr>
      </p:pic>
    </p:spTree>
    <p:extLst>
      <p:ext uri="{BB962C8B-B14F-4D97-AF65-F5344CB8AC3E}">
        <p14:creationId xmlns:p14="http://schemas.microsoft.com/office/powerpoint/2010/main" val="10423221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536699"/>
            <a:ext cx="9906000" cy="4483100"/>
          </a:xfrm>
          <a:prstGeom prst="rect">
            <a:avLst/>
          </a:prstGeom>
        </p:spPr>
      </p:pic>
      <p:sp>
        <p:nvSpPr>
          <p:cNvPr id="26" name="Title 1"/>
          <p:cNvSpPr txBox="1">
            <a:spLocks/>
          </p:cNvSpPr>
          <p:nvPr/>
        </p:nvSpPr>
        <p:spPr>
          <a:xfrm>
            <a:off x="281597" y="256554"/>
            <a:ext cx="8747262" cy="86329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EXTRACTION VS MANUFACTURING</a:t>
            </a:r>
          </a:p>
          <a:p>
            <a:r>
              <a:rPr lang="en-GB" sz="2100" b="0" dirty="0" smtClean="0">
                <a:latin typeface="+mj-lt"/>
              </a:rPr>
              <a:t>Contrast IOC Production with US LTO</a:t>
            </a:r>
            <a:endParaRPr lang="en-US" sz="2300" b="0" dirty="0">
              <a:latin typeface="+mj-lt"/>
            </a:endParaRPr>
          </a:p>
        </p:txBody>
      </p:sp>
      <p:pic>
        <p:nvPicPr>
          <p:cNvPr id="7" name="Picture 6" descr="Gadfly Production.jpg"/>
          <p:cNvPicPr>
            <a:picLocks noChangeAspect="1"/>
          </p:cNvPicPr>
          <p:nvPr/>
        </p:nvPicPr>
        <p:blipFill>
          <a:blip r:embed="rId3" cstate="email">
            <a:alphaModFix amt="94000"/>
            <a:extLst>
              <a:ext uri="{28A0092B-C50C-407E-A947-70E740481C1C}">
                <a14:useLocalDpi xmlns:a14="http://schemas.microsoft.com/office/drawing/2010/main"/>
              </a:ext>
            </a:extLst>
          </a:blip>
          <a:stretch>
            <a:fillRect/>
          </a:stretch>
        </p:blipFill>
        <p:spPr>
          <a:xfrm>
            <a:off x="281598" y="1603216"/>
            <a:ext cx="6810792" cy="420164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632786624"/>
              </p:ext>
            </p:extLst>
          </p:nvPr>
        </p:nvGraphicFramePr>
        <p:xfrm>
          <a:off x="6895058" y="1603216"/>
          <a:ext cx="3010942" cy="1737360"/>
        </p:xfrm>
        <a:graphic>
          <a:graphicData uri="http://schemas.openxmlformats.org/drawingml/2006/table">
            <a:tbl>
              <a:tblPr firstRow="1" bandRow="1">
                <a:tableStyleId>{FABFCF23-3B69-468F-B69F-88F6DE6A72F2}</a:tableStyleId>
              </a:tblPr>
              <a:tblGrid>
                <a:gridCol w="1151912"/>
                <a:gridCol w="1094078"/>
                <a:gridCol w="764952"/>
              </a:tblGrid>
              <a:tr h="262796">
                <a:tc>
                  <a:txBody>
                    <a:bodyPr/>
                    <a:lstStyle/>
                    <a:p>
                      <a:pPr algn="ctr"/>
                      <a:endParaRPr lang="en-US" sz="1200" dirty="0"/>
                    </a:p>
                  </a:txBody>
                  <a:tcPr>
                    <a:solidFill>
                      <a:schemeClr val="tx2">
                        <a:alpha val="82000"/>
                      </a:schemeClr>
                    </a:solidFill>
                  </a:tcPr>
                </a:tc>
                <a:tc>
                  <a:txBody>
                    <a:bodyPr/>
                    <a:lstStyle/>
                    <a:p>
                      <a:pPr algn="ctr"/>
                      <a:r>
                        <a:rPr lang="en-US" sz="1200" dirty="0" smtClean="0">
                          <a:solidFill>
                            <a:srgbClr val="FFFFFF"/>
                          </a:solidFill>
                        </a:rPr>
                        <a:t>Top 8 IOCs</a:t>
                      </a:r>
                      <a:endParaRPr lang="en-US" sz="1200" dirty="0">
                        <a:solidFill>
                          <a:srgbClr val="FFFFFF"/>
                        </a:solidFill>
                      </a:endParaRPr>
                    </a:p>
                  </a:txBody>
                  <a:tcPr>
                    <a:solidFill>
                      <a:schemeClr val="tx2">
                        <a:alpha val="82000"/>
                      </a:schemeClr>
                    </a:solidFill>
                  </a:tcPr>
                </a:tc>
                <a:tc>
                  <a:txBody>
                    <a:bodyPr/>
                    <a:lstStyle/>
                    <a:p>
                      <a:pPr algn="ctr"/>
                      <a:r>
                        <a:rPr lang="en-US" sz="1200" dirty="0" smtClean="0">
                          <a:solidFill>
                            <a:srgbClr val="FFFFFF"/>
                          </a:solidFill>
                        </a:rPr>
                        <a:t>US Shale</a:t>
                      </a:r>
                      <a:endParaRPr lang="en-US" sz="1200" dirty="0">
                        <a:solidFill>
                          <a:srgbClr val="FFFFFF"/>
                        </a:solidFill>
                      </a:endParaRPr>
                    </a:p>
                  </a:txBody>
                  <a:tcPr>
                    <a:solidFill>
                      <a:schemeClr val="tx2">
                        <a:alpha val="82000"/>
                      </a:schemeClr>
                    </a:solidFill>
                  </a:tcPr>
                </a:tc>
              </a:tr>
              <a:tr h="475408">
                <a:tc>
                  <a:txBody>
                    <a:bodyPr/>
                    <a:lstStyle/>
                    <a:p>
                      <a:pPr algn="ctr"/>
                      <a:r>
                        <a:rPr lang="en-US" sz="1200" dirty="0" smtClean="0">
                          <a:solidFill>
                            <a:srgbClr val="FFFFFF"/>
                          </a:solidFill>
                        </a:rPr>
                        <a:t>Investment 2004-14</a:t>
                      </a:r>
                    </a:p>
                    <a:p>
                      <a:pPr algn="ctr"/>
                      <a:r>
                        <a:rPr lang="en-US" sz="1200" dirty="0" smtClean="0">
                          <a:solidFill>
                            <a:srgbClr val="FFFFFF"/>
                          </a:solidFill>
                        </a:rPr>
                        <a:t>(</a:t>
                      </a:r>
                      <a:r>
                        <a:rPr lang="en-US" sz="1200" dirty="0" err="1" smtClean="0">
                          <a:solidFill>
                            <a:srgbClr val="FFFFFF"/>
                          </a:solidFill>
                        </a:rPr>
                        <a:t>Trillon</a:t>
                      </a:r>
                      <a:r>
                        <a:rPr lang="en-US" sz="1200" baseline="0" dirty="0" smtClean="0">
                          <a:solidFill>
                            <a:srgbClr val="FFFFFF"/>
                          </a:solidFill>
                        </a:rPr>
                        <a:t> USD)</a:t>
                      </a:r>
                      <a:endParaRPr lang="en-US" sz="1200" dirty="0">
                        <a:solidFill>
                          <a:srgbClr val="FFFFFF"/>
                        </a:solidFill>
                      </a:endParaRPr>
                    </a:p>
                  </a:txBody>
                  <a:tcPr>
                    <a:solidFill>
                      <a:schemeClr val="tx2">
                        <a:alpha val="82000"/>
                      </a:schemeClr>
                    </a:solidFill>
                  </a:tcPr>
                </a:tc>
                <a:tc>
                  <a:txBody>
                    <a:bodyPr/>
                    <a:lstStyle/>
                    <a:p>
                      <a:pPr algn="ctr"/>
                      <a:r>
                        <a:rPr lang="en-US" sz="1200" dirty="0" smtClean="0">
                          <a:solidFill>
                            <a:srgbClr val="FFFFFF"/>
                          </a:solidFill>
                        </a:rPr>
                        <a:t>1.5</a:t>
                      </a:r>
                      <a:endParaRPr lang="en-US" sz="1200" dirty="0">
                        <a:solidFill>
                          <a:srgbClr val="FFFFFF"/>
                        </a:solidFill>
                      </a:endParaRPr>
                    </a:p>
                  </a:txBody>
                  <a:tcPr>
                    <a:solidFill>
                      <a:schemeClr val="tx2">
                        <a:alpha val="82000"/>
                      </a:schemeClr>
                    </a:solidFill>
                  </a:tcPr>
                </a:tc>
                <a:tc>
                  <a:txBody>
                    <a:bodyPr/>
                    <a:lstStyle/>
                    <a:p>
                      <a:pPr algn="ctr"/>
                      <a:r>
                        <a:rPr lang="en-US" sz="1200" dirty="0" smtClean="0">
                          <a:solidFill>
                            <a:srgbClr val="FFFFFF"/>
                          </a:solidFill>
                        </a:rPr>
                        <a:t>0.35</a:t>
                      </a:r>
                      <a:endParaRPr lang="en-US" sz="1200" dirty="0">
                        <a:solidFill>
                          <a:srgbClr val="FFFFFF"/>
                        </a:solidFill>
                      </a:endParaRPr>
                    </a:p>
                  </a:txBody>
                  <a:tcPr>
                    <a:solidFill>
                      <a:schemeClr val="tx2">
                        <a:alpha val="82000"/>
                      </a:schemeClr>
                    </a:solidFill>
                  </a:tcPr>
                </a:tc>
              </a:tr>
              <a:tr h="584894">
                <a:tc>
                  <a:txBody>
                    <a:bodyPr/>
                    <a:lstStyle/>
                    <a:p>
                      <a:pPr algn="ctr"/>
                      <a:r>
                        <a:rPr lang="en-US" sz="1200" dirty="0" smtClean="0">
                          <a:solidFill>
                            <a:srgbClr val="FFFFFF"/>
                          </a:solidFill>
                        </a:rPr>
                        <a:t>Production Increase</a:t>
                      </a:r>
                      <a:r>
                        <a:rPr lang="en-US" sz="1200" baseline="0" dirty="0" smtClean="0">
                          <a:solidFill>
                            <a:srgbClr val="FFFFFF"/>
                          </a:solidFill>
                        </a:rPr>
                        <a:t> – </a:t>
                      </a:r>
                      <a:r>
                        <a:rPr lang="en-US" sz="1200" baseline="0" dirty="0" err="1" smtClean="0">
                          <a:solidFill>
                            <a:srgbClr val="FFFFFF"/>
                          </a:solidFill>
                        </a:rPr>
                        <a:t>mbpd</a:t>
                      </a:r>
                      <a:endParaRPr lang="en-US" sz="1200" dirty="0">
                        <a:solidFill>
                          <a:srgbClr val="FFFFFF"/>
                        </a:solidFill>
                      </a:endParaRPr>
                    </a:p>
                  </a:txBody>
                  <a:tcPr>
                    <a:solidFill>
                      <a:schemeClr val="tx2">
                        <a:alpha val="82000"/>
                      </a:schemeClr>
                    </a:solidFill>
                  </a:tcPr>
                </a:tc>
                <a:tc>
                  <a:txBody>
                    <a:bodyPr/>
                    <a:lstStyle/>
                    <a:p>
                      <a:pPr algn="ctr"/>
                      <a:r>
                        <a:rPr lang="en-US" sz="1200" dirty="0" smtClean="0">
                          <a:solidFill>
                            <a:srgbClr val="FFFFFF"/>
                          </a:solidFill>
                        </a:rPr>
                        <a:t>-1.5</a:t>
                      </a:r>
                      <a:endParaRPr lang="en-US" sz="1200" dirty="0">
                        <a:solidFill>
                          <a:srgbClr val="FFFFFF"/>
                        </a:solidFill>
                      </a:endParaRPr>
                    </a:p>
                  </a:txBody>
                  <a:tcPr>
                    <a:solidFill>
                      <a:schemeClr val="tx2">
                        <a:alpha val="82000"/>
                      </a:schemeClr>
                    </a:solidFill>
                  </a:tcPr>
                </a:tc>
                <a:tc>
                  <a:txBody>
                    <a:bodyPr/>
                    <a:lstStyle/>
                    <a:p>
                      <a:pPr algn="ctr"/>
                      <a:r>
                        <a:rPr lang="en-US" sz="1200" dirty="0" smtClean="0">
                          <a:solidFill>
                            <a:srgbClr val="FFFFFF"/>
                          </a:solidFill>
                        </a:rPr>
                        <a:t>4.5</a:t>
                      </a:r>
                      <a:endParaRPr lang="en-US" sz="1200" dirty="0">
                        <a:solidFill>
                          <a:srgbClr val="FFFFFF"/>
                        </a:solidFill>
                      </a:endParaRPr>
                    </a:p>
                  </a:txBody>
                  <a:tcPr>
                    <a:solidFill>
                      <a:schemeClr val="tx2">
                        <a:alpha val="82000"/>
                      </a:schemeClr>
                    </a:solidFill>
                  </a:tcPr>
                </a:tc>
              </a:tr>
            </a:tbl>
          </a:graphicData>
        </a:graphic>
      </p:graphicFrame>
    </p:spTree>
    <p:extLst>
      <p:ext uri="{BB962C8B-B14F-4D97-AF65-F5344CB8AC3E}">
        <p14:creationId xmlns:p14="http://schemas.microsoft.com/office/powerpoint/2010/main" val="4049321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36701"/>
            <a:ext cx="7873206" cy="4495503"/>
          </a:xfrm>
          <a:prstGeom prst="rect">
            <a:avLst/>
          </a:prstGeom>
        </p:spPr>
      </p:pic>
      <p:sp>
        <p:nvSpPr>
          <p:cNvPr id="10" name="Rectangle 9"/>
          <p:cNvSpPr/>
          <p:nvPr/>
        </p:nvSpPr>
        <p:spPr>
          <a:xfrm>
            <a:off x="0" y="1536701"/>
            <a:ext cx="9906000" cy="4495503"/>
          </a:xfrm>
          <a:prstGeom prst="rect">
            <a:avLst/>
          </a:prstGeom>
          <a:solidFill>
            <a:schemeClr val="tx2">
              <a:lumMod val="50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US"/>
          </a:p>
        </p:txBody>
      </p:sp>
      <p:sp>
        <p:nvSpPr>
          <p:cNvPr id="26" name="Title 1"/>
          <p:cNvSpPr txBox="1">
            <a:spLocks/>
          </p:cNvSpPr>
          <p:nvPr/>
        </p:nvSpPr>
        <p:spPr>
          <a:xfrm>
            <a:off x="268770" y="654644"/>
            <a:ext cx="8747262" cy="465205"/>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ENERGY MEGAPROJECTS</a:t>
            </a:r>
          </a:p>
          <a:p>
            <a:r>
              <a:rPr lang="en-GB" sz="2100" b="0" dirty="0" smtClean="0">
                <a:latin typeface="+mj-lt"/>
              </a:rPr>
              <a:t>Least Productive Industry in the past 15 years?</a:t>
            </a:r>
            <a:endParaRPr lang="en-US" sz="2300" b="0" dirty="0">
              <a:latin typeface="+mj-lt"/>
            </a:endParaRPr>
          </a:p>
        </p:txBody>
      </p:sp>
      <p:sp>
        <p:nvSpPr>
          <p:cNvPr id="28" name="Rectangle 27"/>
          <p:cNvSpPr/>
          <p:nvPr/>
        </p:nvSpPr>
        <p:spPr>
          <a:xfrm>
            <a:off x="6502716" y="2001520"/>
            <a:ext cx="2643688" cy="163576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marL="335270" indent="-335270">
              <a:buFont typeface="Arial"/>
              <a:buChar char="•"/>
            </a:pPr>
            <a:r>
              <a:rPr lang="en-US" sz="1300" dirty="0">
                <a:latin typeface="+mj-lt"/>
                <a:cs typeface="Arial"/>
              </a:rPr>
              <a:t>Productivity down x5 </a:t>
            </a:r>
          </a:p>
          <a:p>
            <a:pPr marL="335270" indent="-335270">
              <a:buFont typeface="Arial"/>
              <a:buChar char="•"/>
            </a:pPr>
            <a:r>
              <a:rPr lang="en-US" sz="1300" dirty="0">
                <a:latin typeface="+mj-lt"/>
                <a:cs typeface="Arial"/>
              </a:rPr>
              <a:t>Return on Capital down x3</a:t>
            </a:r>
          </a:p>
          <a:p>
            <a:pPr marL="335270" indent="-335270">
              <a:buFont typeface="Arial"/>
              <a:buChar char="•"/>
            </a:pPr>
            <a:r>
              <a:rPr lang="en-US" sz="1300" dirty="0">
                <a:latin typeface="+mj-lt"/>
                <a:cs typeface="Arial"/>
              </a:rPr>
              <a:t>Negative free cash-flow</a:t>
            </a:r>
          </a:p>
          <a:p>
            <a:pPr marL="335270" indent="-335270">
              <a:buFont typeface="Arial"/>
              <a:buChar char="•"/>
            </a:pPr>
            <a:r>
              <a:rPr lang="en-US" sz="1300" dirty="0">
                <a:latin typeface="+mj-lt"/>
                <a:cs typeface="Arial"/>
              </a:rPr>
              <a:t>Production flat / RRR negative</a:t>
            </a:r>
          </a:p>
          <a:p>
            <a:pPr marL="335270" indent="-335270">
              <a:buFont typeface="Arial"/>
              <a:buChar char="•"/>
            </a:pPr>
            <a:r>
              <a:rPr lang="en-US" sz="1300" dirty="0">
                <a:latin typeface="+mj-lt"/>
                <a:cs typeface="Arial"/>
              </a:rPr>
              <a:t>Break-even at $65-80/</a:t>
            </a:r>
            <a:r>
              <a:rPr lang="en-US" sz="1300" dirty="0" err="1">
                <a:latin typeface="+mj-lt"/>
                <a:cs typeface="Arial"/>
              </a:rPr>
              <a:t>bbl</a:t>
            </a:r>
            <a:endParaRPr lang="en-US" sz="1300" dirty="0">
              <a:latin typeface="+mj-lt"/>
              <a:cs typeface="Arial"/>
            </a:endParaRPr>
          </a:p>
        </p:txBody>
      </p:sp>
      <p:grpSp>
        <p:nvGrpSpPr>
          <p:cNvPr id="7" name="Group 6"/>
          <p:cNvGrpSpPr/>
          <p:nvPr/>
        </p:nvGrpSpPr>
        <p:grpSpPr>
          <a:xfrm>
            <a:off x="-766905" y="493161"/>
            <a:ext cx="7269620" cy="5539044"/>
            <a:chOff x="-705858" y="1229109"/>
            <a:chExt cx="6710418" cy="3373634"/>
          </a:xfrm>
        </p:grpSpPr>
        <p:sp>
          <p:nvSpPr>
            <p:cNvPr id="27" name="Rectangle 26"/>
            <p:cNvSpPr/>
            <p:nvPr/>
          </p:nvSpPr>
          <p:spPr>
            <a:xfrm>
              <a:off x="548640" y="3986730"/>
              <a:ext cx="4732020" cy="2714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alphaModFix amt="74000"/>
              <a:extLst>
                <a:ext uri="{28A0092B-C50C-407E-A947-70E740481C1C}">
                  <a14:useLocalDpi xmlns:a14="http://schemas.microsoft.com/office/drawing/2010/main"/>
                </a:ext>
              </a:extLst>
            </a:blip>
            <a:srcRect/>
            <a:stretch/>
          </p:blipFill>
          <p:spPr>
            <a:xfrm>
              <a:off x="-705858" y="1229109"/>
              <a:ext cx="6710418" cy="3373634"/>
            </a:xfrm>
            <a:prstGeom prst="rect">
              <a:avLst/>
            </a:prstGeom>
          </p:spPr>
        </p:pic>
      </p:grpSp>
      <p:pic>
        <p:nvPicPr>
          <p:cNvPr id="25" name="Picture 24"/>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6343817">
            <a:off x="7657688" y="3546924"/>
            <a:ext cx="3499395" cy="1194534"/>
          </a:xfrm>
          <a:prstGeom prst="rect">
            <a:avLst/>
          </a:prstGeom>
        </p:spPr>
      </p:pic>
      <p:sp>
        <p:nvSpPr>
          <p:cNvPr id="29" name="Rectangle 28"/>
          <p:cNvSpPr/>
          <p:nvPr/>
        </p:nvSpPr>
        <p:spPr>
          <a:xfrm>
            <a:off x="6502715" y="4034592"/>
            <a:ext cx="2643688" cy="1563569"/>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marL="335270" indent="-335270">
              <a:buFont typeface="Arial"/>
              <a:buChar char="•"/>
            </a:pPr>
            <a:r>
              <a:rPr lang="en-GB" sz="1300" dirty="0" smtClean="0">
                <a:latin typeface="+mj-lt"/>
                <a:cs typeface="Arial"/>
              </a:rPr>
              <a:t>$500bn Marginal </a:t>
            </a:r>
            <a:r>
              <a:rPr lang="en-GB" sz="1300" dirty="0">
                <a:latin typeface="+mj-lt"/>
                <a:cs typeface="Arial"/>
              </a:rPr>
              <a:t>Project Cancellations</a:t>
            </a:r>
          </a:p>
          <a:p>
            <a:pPr marL="335270" indent="-335270">
              <a:buFont typeface="Arial"/>
              <a:buChar char="•"/>
            </a:pPr>
            <a:r>
              <a:rPr lang="en-GB" sz="1300" dirty="0">
                <a:latin typeface="+mj-lt"/>
                <a:cs typeface="Arial"/>
              </a:rPr>
              <a:t>Plus Potentially $</a:t>
            </a:r>
            <a:r>
              <a:rPr lang="en-GB" sz="1300" dirty="0" smtClean="0">
                <a:latin typeface="+mj-lt"/>
                <a:cs typeface="Arial"/>
              </a:rPr>
              <a:t>250bn </a:t>
            </a:r>
            <a:r>
              <a:rPr lang="en-GB" sz="1300" dirty="0">
                <a:latin typeface="+mj-lt"/>
                <a:cs typeface="Arial"/>
              </a:rPr>
              <a:t>of further capex based on performance</a:t>
            </a:r>
          </a:p>
        </p:txBody>
      </p:sp>
    </p:spTree>
    <p:extLst>
      <p:ext uri="{BB962C8B-B14F-4D97-AF65-F5344CB8AC3E}">
        <p14:creationId xmlns:p14="http://schemas.microsoft.com/office/powerpoint/2010/main" val="1023387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750"/>
                            </p:stCondLst>
                            <p:childTnLst>
                              <p:par>
                                <p:cTn id="13" presetID="22" presetClass="entr" presetSubtype="1" fill="hold" grpId="0"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6239" y="1340187"/>
            <a:ext cx="9906000" cy="4876428"/>
          </a:xfrm>
          <a:prstGeom prst="rect">
            <a:avLst/>
          </a:prstGeom>
        </p:spPr>
      </p:pic>
      <p:sp>
        <p:nvSpPr>
          <p:cNvPr id="10" name="Title 1"/>
          <p:cNvSpPr txBox="1">
            <a:spLocks/>
          </p:cNvSpPr>
          <p:nvPr/>
        </p:nvSpPr>
        <p:spPr>
          <a:xfrm>
            <a:off x="268770" y="224088"/>
            <a:ext cx="8747262" cy="895762"/>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chemeClr val="tx1"/>
                </a:solidFill>
              </a:rPr>
              <a:t>BIG IS FRAGILE</a:t>
            </a:r>
          </a:p>
          <a:p>
            <a:r>
              <a:rPr lang="en-GB" sz="2100" b="0" dirty="0" smtClean="0">
                <a:solidFill>
                  <a:schemeClr val="tx1"/>
                </a:solidFill>
              </a:rPr>
              <a:t>Complex is very different to Complicated</a:t>
            </a:r>
            <a:endParaRPr lang="en-GB" sz="2100" b="0" dirty="0">
              <a:solidFill>
                <a:schemeClr val="tx1"/>
              </a:solidFill>
            </a:endParaRPr>
          </a:p>
        </p:txBody>
      </p:sp>
      <p:pic>
        <p:nvPicPr>
          <p:cNvPr id="15" name="Picture 14"/>
          <p:cNvPicPr>
            <a:picLocks noChangeAspect="1"/>
          </p:cNvPicPr>
          <p:nvPr/>
        </p:nvPicPr>
        <p:blipFill>
          <a:blip r:embed="rId4" cstate="email">
            <a:alphaModFix amt="68000"/>
            <a:extLst>
              <a:ext uri="{28A0092B-C50C-407E-A947-70E740481C1C}">
                <a14:useLocalDpi xmlns:a14="http://schemas.microsoft.com/office/drawing/2010/main"/>
              </a:ext>
            </a:extLst>
          </a:blip>
          <a:stretch>
            <a:fillRect/>
          </a:stretch>
        </p:blipFill>
        <p:spPr>
          <a:xfrm>
            <a:off x="211463" y="1463040"/>
            <a:ext cx="5674353" cy="4785805"/>
          </a:xfrm>
          <a:prstGeom prst="rect">
            <a:avLst/>
          </a:prstGeom>
        </p:spPr>
      </p:pic>
      <p:sp>
        <p:nvSpPr>
          <p:cNvPr id="16" name="TextBox 15"/>
          <p:cNvSpPr txBox="1"/>
          <p:nvPr/>
        </p:nvSpPr>
        <p:spPr>
          <a:xfrm>
            <a:off x="778917" y="3182638"/>
            <a:ext cx="1568887" cy="1216329"/>
          </a:xfrm>
          <a:prstGeom prst="rect">
            <a:avLst/>
          </a:prstGeom>
          <a:noFill/>
          <a:ln>
            <a:solidFill>
              <a:schemeClr val="accent1">
                <a:lumMod val="50000"/>
              </a:schemeClr>
            </a:solidFill>
          </a:ln>
        </p:spPr>
        <p:txBody>
          <a:bodyPr wrap="square" lIns="107287" tIns="53643" rIns="107287" bIns="53643" rtlCol="0">
            <a:spAutoFit/>
          </a:bodyPr>
          <a:lstStyle/>
          <a:p>
            <a:r>
              <a:rPr lang="en-US" sz="900" i="1" dirty="0">
                <a:solidFill>
                  <a:schemeClr val="tx1">
                    <a:lumMod val="75000"/>
                  </a:schemeClr>
                </a:solidFill>
                <a:latin typeface="+mj-lt"/>
                <a:cs typeface="Arial"/>
              </a:rPr>
              <a:t>“</a:t>
            </a:r>
            <a:r>
              <a:rPr lang="en-US" sz="900" b="1" i="1" dirty="0">
                <a:solidFill>
                  <a:schemeClr val="tx1">
                    <a:lumMod val="75000"/>
                  </a:schemeClr>
                </a:solidFill>
                <a:latin typeface="+mj-lt"/>
                <a:cs typeface="Arial"/>
              </a:rPr>
              <a:t>Megaprojects are more ubiquitous and bigger than ever</a:t>
            </a:r>
            <a:r>
              <a:rPr lang="en-US" sz="900" i="1" dirty="0">
                <a:solidFill>
                  <a:schemeClr val="tx1">
                    <a:lumMod val="75000"/>
                  </a:schemeClr>
                </a:solidFill>
                <a:latin typeface="+mj-lt"/>
                <a:cs typeface="Arial"/>
              </a:rPr>
              <a:t>. Contrary to the conventional proposition of bigger is better, we found big capital investments to have a propensity to fragility.”</a:t>
            </a:r>
          </a:p>
        </p:txBody>
      </p:sp>
      <p:sp>
        <p:nvSpPr>
          <p:cNvPr id="17" name="TextBox 16"/>
          <p:cNvSpPr txBox="1"/>
          <p:nvPr/>
        </p:nvSpPr>
        <p:spPr>
          <a:xfrm>
            <a:off x="778917" y="4722996"/>
            <a:ext cx="1568887" cy="662332"/>
          </a:xfrm>
          <a:prstGeom prst="rect">
            <a:avLst/>
          </a:prstGeom>
          <a:noFill/>
          <a:ln>
            <a:solidFill>
              <a:schemeClr val="accent1">
                <a:lumMod val="50000"/>
              </a:schemeClr>
            </a:solidFill>
          </a:ln>
        </p:spPr>
        <p:txBody>
          <a:bodyPr wrap="square" lIns="107287" tIns="53643" rIns="107287" bIns="53643" rtlCol="0">
            <a:spAutoFit/>
          </a:bodyPr>
          <a:lstStyle/>
          <a:p>
            <a:r>
              <a:rPr lang="en-US" sz="900" i="1" dirty="0">
                <a:solidFill>
                  <a:schemeClr val="tx1">
                    <a:lumMod val="75000"/>
                  </a:schemeClr>
                </a:solidFill>
                <a:latin typeface="+mj-lt"/>
                <a:cs typeface="Arial"/>
              </a:rPr>
              <a:t>“</a:t>
            </a:r>
            <a:r>
              <a:rPr lang="en-US" sz="900" b="1" i="1" dirty="0">
                <a:solidFill>
                  <a:schemeClr val="tx1">
                    <a:lumMod val="75000"/>
                  </a:schemeClr>
                </a:solidFill>
                <a:latin typeface="+mj-lt"/>
                <a:cs typeface="Arial"/>
              </a:rPr>
              <a:t>Fragility arises when big is forced into doing what was best left to scalable</a:t>
            </a:r>
            <a:r>
              <a:rPr lang="en-US" sz="900" i="1" dirty="0">
                <a:solidFill>
                  <a:schemeClr val="tx1">
                    <a:lumMod val="75000"/>
                  </a:schemeClr>
                </a:solidFill>
                <a:latin typeface="+mj-lt"/>
                <a:cs typeface="Arial"/>
              </a:rPr>
              <a:t>.”</a:t>
            </a:r>
          </a:p>
        </p:txBody>
      </p:sp>
      <p:sp>
        <p:nvSpPr>
          <p:cNvPr id="18" name="TextBox 17"/>
          <p:cNvSpPr txBox="1"/>
          <p:nvPr/>
        </p:nvSpPr>
        <p:spPr>
          <a:xfrm>
            <a:off x="2779075" y="1894821"/>
            <a:ext cx="2512380" cy="3324598"/>
          </a:xfrm>
          <a:prstGeom prst="rect">
            <a:avLst/>
          </a:prstGeom>
          <a:noFill/>
          <a:ln>
            <a:solidFill>
              <a:schemeClr val="accent1">
                <a:lumMod val="50000"/>
              </a:schemeClr>
            </a:solidFill>
          </a:ln>
        </p:spPr>
        <p:txBody>
          <a:bodyPr wrap="square" lIns="107287" tIns="53643" rIns="107287" bIns="53643" rtlCol="0">
            <a:spAutoFit/>
          </a:bodyPr>
          <a:lstStyle/>
          <a:p>
            <a:r>
              <a:rPr lang="en-US" sz="1100" i="1" dirty="0">
                <a:solidFill>
                  <a:schemeClr val="tx1">
                    <a:lumMod val="75000"/>
                  </a:schemeClr>
                </a:solidFill>
                <a:latin typeface="+mj-lt"/>
                <a:cs typeface="Arial"/>
              </a:rPr>
              <a:t>“..the theories of big on efficiency and building capacity ahead of demand encourages managers to take “definitive static bets” on big ventures. </a:t>
            </a:r>
          </a:p>
          <a:p>
            <a:endParaRPr lang="en-US" sz="1100" i="1" dirty="0">
              <a:solidFill>
                <a:schemeClr val="tx1">
                  <a:lumMod val="75000"/>
                </a:schemeClr>
              </a:solidFill>
              <a:latin typeface="+mj-lt"/>
              <a:cs typeface="Arial"/>
            </a:endParaRPr>
          </a:p>
          <a:p>
            <a:r>
              <a:rPr lang="en-US" sz="1100" i="1" dirty="0">
                <a:solidFill>
                  <a:schemeClr val="tx1">
                    <a:lumMod val="75000"/>
                  </a:schemeClr>
                </a:solidFill>
                <a:latin typeface="+mj-lt"/>
                <a:cs typeface="Arial"/>
              </a:rPr>
              <a:t>What theories of big fail to incorporate in their logic is that </a:t>
            </a:r>
            <a:r>
              <a:rPr lang="en-US" sz="1100" b="1" i="1" dirty="0">
                <a:solidFill>
                  <a:schemeClr val="tx1">
                    <a:lumMod val="75000"/>
                  </a:schemeClr>
                </a:solidFill>
                <a:latin typeface="+mj-lt"/>
                <a:cs typeface="Arial"/>
              </a:rPr>
              <a:t>oversizing a system increases its complexity disproportionately</a:t>
            </a:r>
            <a:r>
              <a:rPr lang="en-US" sz="1100" i="1" dirty="0">
                <a:solidFill>
                  <a:schemeClr val="tx1">
                    <a:lumMod val="75000"/>
                  </a:schemeClr>
                </a:solidFill>
                <a:latin typeface="+mj-lt"/>
                <a:cs typeface="Arial"/>
              </a:rPr>
              <a:t>,. And this leads to fragility. </a:t>
            </a:r>
          </a:p>
          <a:p>
            <a:endParaRPr lang="en-US" sz="1100" i="1" dirty="0">
              <a:solidFill>
                <a:schemeClr val="tx1">
                  <a:lumMod val="75000"/>
                </a:schemeClr>
              </a:solidFill>
              <a:latin typeface="+mj-lt"/>
              <a:cs typeface="Arial"/>
            </a:endParaRPr>
          </a:p>
          <a:p>
            <a:r>
              <a:rPr lang="en-US" sz="1100" i="1" dirty="0">
                <a:solidFill>
                  <a:schemeClr val="tx1">
                    <a:lumMod val="75000"/>
                  </a:schemeClr>
                </a:solidFill>
                <a:latin typeface="+mj-lt"/>
                <a:cs typeface="Arial"/>
              </a:rPr>
              <a:t>Despite their Goliath appearance, </a:t>
            </a:r>
            <a:r>
              <a:rPr lang="en-US" sz="1100" b="1" i="1" dirty="0">
                <a:solidFill>
                  <a:schemeClr val="tx1">
                    <a:lumMod val="75000"/>
                  </a:schemeClr>
                </a:solidFill>
                <a:latin typeface="+mj-lt"/>
                <a:cs typeface="Arial"/>
              </a:rPr>
              <a:t>big capital investments break easily</a:t>
            </a:r>
            <a:r>
              <a:rPr lang="en-US" sz="1100" i="1" dirty="0">
                <a:solidFill>
                  <a:schemeClr val="tx1">
                    <a:lumMod val="75000"/>
                  </a:schemeClr>
                </a:solidFill>
                <a:latin typeface="+mj-lt"/>
                <a:cs typeface="Arial"/>
              </a:rPr>
              <a:t> – deliver negative net present value – when faced with disturbances. A greater propensity to fragility is intrinsic to big investments.”</a:t>
            </a:r>
          </a:p>
        </p:txBody>
      </p:sp>
      <p:sp>
        <p:nvSpPr>
          <p:cNvPr id="19" name="TextBox 18"/>
          <p:cNvSpPr txBox="1"/>
          <p:nvPr/>
        </p:nvSpPr>
        <p:spPr>
          <a:xfrm>
            <a:off x="2779076" y="5160430"/>
            <a:ext cx="2925130" cy="293000"/>
          </a:xfrm>
          <a:prstGeom prst="rect">
            <a:avLst/>
          </a:prstGeom>
          <a:noFill/>
          <a:ln>
            <a:noFill/>
          </a:ln>
        </p:spPr>
        <p:txBody>
          <a:bodyPr wrap="square" lIns="107287" tIns="53643" rIns="107287" bIns="53643" rtlCol="0">
            <a:spAutoFit/>
          </a:bodyPr>
          <a:lstStyle/>
          <a:p>
            <a:r>
              <a:rPr lang="en-US" sz="600" b="1" dirty="0">
                <a:solidFill>
                  <a:schemeClr val="tx2"/>
                </a:solidFill>
                <a:latin typeface="+mj-lt"/>
                <a:cs typeface="Arial"/>
                <a:hlinkClick r:id="rId5"/>
              </a:rPr>
              <a:t>*www.arxiv.org</a:t>
            </a:r>
            <a:r>
              <a:rPr lang="en-US" sz="600" b="1" dirty="0">
                <a:solidFill>
                  <a:schemeClr val="tx2"/>
                </a:solidFill>
                <a:latin typeface="+mj-lt"/>
                <a:cs typeface="Arial"/>
              </a:rPr>
              <a:t>: arXiv:1603.01416</a:t>
            </a:r>
          </a:p>
          <a:p>
            <a:r>
              <a:rPr lang="en-US" sz="600" b="1" dirty="0">
                <a:solidFill>
                  <a:schemeClr val="tx2"/>
                </a:solidFill>
                <a:latin typeface="+mj-lt"/>
                <a:cs typeface="Arial"/>
              </a:rPr>
              <a:t>Big is Fragile, An Attempt at Theorizing Scale, </a:t>
            </a:r>
            <a:r>
              <a:rPr lang="en-US" sz="600" b="1" dirty="0" err="1">
                <a:solidFill>
                  <a:schemeClr val="tx2"/>
                </a:solidFill>
                <a:latin typeface="+mj-lt"/>
                <a:cs typeface="Arial"/>
              </a:rPr>
              <a:t>Ansar</a:t>
            </a:r>
            <a:r>
              <a:rPr lang="en-US" sz="600" b="1" dirty="0">
                <a:solidFill>
                  <a:schemeClr val="tx2"/>
                </a:solidFill>
                <a:latin typeface="+mj-lt"/>
                <a:cs typeface="Arial"/>
              </a:rPr>
              <a:t>, </a:t>
            </a:r>
            <a:r>
              <a:rPr lang="en-US" sz="600" b="1" dirty="0" err="1">
                <a:solidFill>
                  <a:schemeClr val="tx2"/>
                </a:solidFill>
                <a:latin typeface="+mj-lt"/>
                <a:cs typeface="Arial"/>
              </a:rPr>
              <a:t>Flyvbjerg</a:t>
            </a:r>
            <a:r>
              <a:rPr lang="en-US" sz="600" b="1" dirty="0">
                <a:solidFill>
                  <a:schemeClr val="tx2"/>
                </a:solidFill>
                <a:latin typeface="+mj-lt"/>
                <a:cs typeface="Arial"/>
              </a:rPr>
              <a:t> et al</a:t>
            </a:r>
          </a:p>
        </p:txBody>
      </p:sp>
      <p:pic>
        <p:nvPicPr>
          <p:cNvPr id="9" name="Picture 8"/>
          <p:cNvPicPr>
            <a:picLocks noChangeAspect="1"/>
          </p:cNvPicPr>
          <p:nvPr/>
        </p:nvPicPr>
        <p:blipFill>
          <a:blip r:embed="rId6"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3688532">
            <a:off x="-1242116" y="4498658"/>
            <a:ext cx="2885448" cy="1003772"/>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916" y="1888847"/>
            <a:ext cx="930339" cy="1122668"/>
          </a:xfrm>
          <a:prstGeom prst="rect">
            <a:avLst/>
          </a:prstGeom>
        </p:spPr>
      </p:pic>
      <p:sp>
        <p:nvSpPr>
          <p:cNvPr id="21" name="TextBox 20"/>
          <p:cNvSpPr txBox="1"/>
          <p:nvPr/>
        </p:nvSpPr>
        <p:spPr>
          <a:xfrm>
            <a:off x="1703323" y="1966878"/>
            <a:ext cx="979551" cy="1093219"/>
          </a:xfrm>
          <a:prstGeom prst="rect">
            <a:avLst/>
          </a:prstGeom>
          <a:noFill/>
        </p:spPr>
        <p:txBody>
          <a:bodyPr wrap="square" lIns="107287" tIns="53643" rIns="107287" bIns="53643" rtlCol="0">
            <a:spAutoFit/>
          </a:bodyPr>
          <a:lstStyle/>
          <a:p>
            <a:r>
              <a:rPr lang="en-US" sz="800" i="1" dirty="0">
                <a:latin typeface="+mj-lt"/>
                <a:cs typeface="Arial"/>
              </a:rPr>
              <a:t>Prof Bent </a:t>
            </a:r>
            <a:r>
              <a:rPr lang="en-US" sz="800" i="1" dirty="0" err="1">
                <a:latin typeface="+mj-lt"/>
                <a:cs typeface="Arial"/>
              </a:rPr>
              <a:t>Flyvbjerg</a:t>
            </a:r>
            <a:endParaRPr lang="en-US" sz="800" i="1" dirty="0">
              <a:latin typeface="+mj-lt"/>
              <a:cs typeface="Arial"/>
            </a:endParaRPr>
          </a:p>
          <a:p>
            <a:r>
              <a:rPr lang="en-US" sz="800" i="1" dirty="0">
                <a:latin typeface="+mj-lt"/>
                <a:cs typeface="Arial"/>
              </a:rPr>
              <a:t>Major </a:t>
            </a:r>
            <a:r>
              <a:rPr lang="en-US" sz="800" i="1" dirty="0" err="1">
                <a:latin typeface="+mj-lt"/>
                <a:cs typeface="Arial"/>
              </a:rPr>
              <a:t>Programme</a:t>
            </a:r>
            <a:r>
              <a:rPr lang="en-US" sz="800" i="1" dirty="0">
                <a:latin typeface="+mj-lt"/>
                <a:cs typeface="Arial"/>
              </a:rPr>
              <a:t> Management</a:t>
            </a:r>
          </a:p>
          <a:p>
            <a:r>
              <a:rPr lang="en-US" sz="800" i="1" dirty="0">
                <a:latin typeface="+mj-lt"/>
                <a:cs typeface="Arial"/>
              </a:rPr>
              <a:t>Oxford University Said Business School</a:t>
            </a:r>
          </a:p>
        </p:txBody>
      </p:sp>
      <p:sp>
        <p:nvSpPr>
          <p:cNvPr id="22" name="Rectangle 21"/>
          <p:cNvSpPr/>
          <p:nvPr/>
        </p:nvSpPr>
        <p:spPr>
          <a:xfrm>
            <a:off x="5852796" y="2133600"/>
            <a:ext cx="3799298" cy="2980179"/>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marL="335270" indent="-227239"/>
            <a:r>
              <a:rPr lang="en-GB" sz="1300" b="1" dirty="0">
                <a:latin typeface="+mj-lt"/>
                <a:cs typeface="Arial"/>
              </a:rPr>
              <a:t>Iron Law of Megaprojects</a:t>
            </a:r>
          </a:p>
          <a:p>
            <a:pPr marL="335270" indent="-227239"/>
            <a:r>
              <a:rPr lang="en-GB" sz="1300" b="1" dirty="0">
                <a:latin typeface="+mj-lt"/>
                <a:cs typeface="Arial"/>
              </a:rPr>
              <a:t>“Over time, over budget, over and over again”.</a:t>
            </a:r>
          </a:p>
          <a:p>
            <a:pPr marL="335270" indent="-227239">
              <a:buFont typeface="Arial"/>
              <a:buChar char="•"/>
            </a:pPr>
            <a:endParaRPr lang="en-GB" sz="1300" dirty="0">
              <a:latin typeface="+mj-lt"/>
              <a:cs typeface="Arial"/>
            </a:endParaRPr>
          </a:p>
          <a:p>
            <a:pPr marL="335270" indent="-227239">
              <a:buFont typeface="Arial"/>
              <a:buChar char="•"/>
            </a:pPr>
            <a:r>
              <a:rPr lang="en-GB" sz="1300" dirty="0">
                <a:latin typeface="+mj-lt"/>
                <a:cs typeface="Arial"/>
              </a:rPr>
              <a:t>Over 90% failure rate</a:t>
            </a:r>
          </a:p>
          <a:p>
            <a:pPr marL="335270" indent="-227239">
              <a:buFont typeface="Arial"/>
              <a:buChar char="•"/>
            </a:pPr>
            <a:r>
              <a:rPr lang="en-GB" sz="1300" dirty="0">
                <a:latin typeface="+mj-lt"/>
                <a:cs typeface="Arial"/>
              </a:rPr>
              <a:t>Average over-run 50%</a:t>
            </a:r>
          </a:p>
          <a:p>
            <a:pPr marL="335270" indent="-227239">
              <a:buFont typeface="Arial"/>
              <a:buChar char="•"/>
            </a:pPr>
            <a:r>
              <a:rPr lang="en-GB" sz="1300" dirty="0">
                <a:latin typeface="+mj-lt"/>
                <a:cs typeface="Arial"/>
              </a:rPr>
              <a:t>Average schedule delay over 2 years</a:t>
            </a:r>
          </a:p>
          <a:p>
            <a:pPr marL="335270" indent="-227239">
              <a:buFont typeface="Arial"/>
              <a:buChar char="•"/>
            </a:pPr>
            <a:r>
              <a:rPr lang="en-GB" sz="1300" dirty="0">
                <a:latin typeface="+mj-lt"/>
                <a:cs typeface="Arial"/>
              </a:rPr>
              <a:t>Fat tails - 20% of projects over-run by 100-200 %</a:t>
            </a:r>
          </a:p>
          <a:p>
            <a:pPr marL="335270" indent="-227239">
              <a:buFont typeface="Arial"/>
              <a:buChar char="•"/>
            </a:pPr>
            <a:r>
              <a:rPr lang="en-GB" sz="1300" dirty="0">
                <a:latin typeface="+mj-lt"/>
                <a:cs typeface="Arial"/>
              </a:rPr>
              <a:t>Failure rate remains constant over decades in all infrastructure and energy industries</a:t>
            </a:r>
          </a:p>
          <a:p>
            <a:pPr marL="335270" indent="-227239">
              <a:buFont typeface="Arial"/>
              <a:buChar char="•"/>
            </a:pPr>
            <a:r>
              <a:rPr lang="en-GB" sz="1300" dirty="0">
                <a:latin typeface="+mj-lt"/>
                <a:cs typeface="Arial"/>
              </a:rPr>
              <a:t>Inherent / systemic risk</a:t>
            </a:r>
          </a:p>
        </p:txBody>
      </p:sp>
      <p:pic>
        <p:nvPicPr>
          <p:cNvPr id="13" name="Picture 12"/>
          <p:cNvPicPr>
            <a:picLocks noChangeAspect="1"/>
          </p:cNvPicPr>
          <p:nvPr/>
        </p:nvPicPr>
        <p:blipFill>
          <a:blip r:embed="rId8" cstate="email">
            <a:duotone>
              <a:prstClr val="black"/>
              <a:schemeClr val="tx1">
                <a:lumMod val="75000"/>
                <a:tint val="45000"/>
                <a:satMod val="400000"/>
              </a:schemeClr>
            </a:duotone>
            <a:extLst>
              <a:ext uri="{28A0092B-C50C-407E-A947-70E740481C1C}">
                <a14:useLocalDpi xmlns:a14="http://schemas.microsoft.com/office/drawing/2010/main"/>
              </a:ext>
            </a:extLst>
          </a:blip>
          <a:stretch>
            <a:fillRect/>
          </a:stretch>
        </p:blipFill>
        <p:spPr>
          <a:xfrm rot="13688532">
            <a:off x="7270271" y="1740750"/>
            <a:ext cx="3379493" cy="1175638"/>
          </a:xfrm>
          <a:prstGeom prst="rect">
            <a:avLst/>
          </a:prstGeom>
        </p:spPr>
      </p:pic>
    </p:spTree>
    <p:extLst>
      <p:ext uri="{BB962C8B-B14F-4D97-AF65-F5344CB8AC3E}">
        <p14:creationId xmlns:p14="http://schemas.microsoft.com/office/powerpoint/2010/main" val="1479093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1000"/>
                                        <p:tgtEl>
                                          <p:spTgt spid="1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vertical)">
                                      <p:cBhvr>
                                        <p:cTn id="10" dur="1000"/>
                                        <p:tgtEl>
                                          <p:spTgt spid="1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vertical)">
                                      <p:cBhvr>
                                        <p:cTn id="13" dur="10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536699"/>
            <a:ext cx="9906000" cy="4483100"/>
          </a:xfrm>
          <a:prstGeom prst="rect">
            <a:avLst/>
          </a:prstGeom>
        </p:spPr>
      </p:pic>
      <p:sp>
        <p:nvSpPr>
          <p:cNvPr id="26" name="Title 1"/>
          <p:cNvSpPr txBox="1">
            <a:spLocks/>
          </p:cNvSpPr>
          <p:nvPr/>
        </p:nvSpPr>
        <p:spPr>
          <a:xfrm>
            <a:off x="268770" y="354806"/>
            <a:ext cx="8747262" cy="765044"/>
          </a:xfrm>
          <a:prstGeom prst="rect">
            <a:avLst/>
          </a:prstGeom>
        </p:spPr>
        <p:txBody>
          <a:bodyPr wrap="square" lIns="0" tIns="0" rIns="0" bIns="0" anchor="b" anchorCtr="0">
            <a:noAutofit/>
          </a:bodyPr>
          <a:lstStyle>
            <a:lvl1pPr algn="l" defTabSz="457200" rtl="0" eaLnBrk="1" fontAlgn="base" hangingPunct="1">
              <a:spcBef>
                <a:spcPct val="0"/>
              </a:spcBef>
              <a:spcAft>
                <a:spcPct val="0"/>
              </a:spcAft>
              <a:defRPr sz="2800" b="1" i="0" kern="1200" baseline="0">
                <a:solidFill>
                  <a:schemeClr val="tx1">
                    <a:lumMod val="85000"/>
                    <a:lumOff val="15000"/>
                  </a:schemeClr>
                </a:solidFill>
                <a:latin typeface="Segoe UI"/>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latin typeface="+mj-lt"/>
              </a:rPr>
              <a:t>NEGATIVE LEARNING CURVES</a:t>
            </a:r>
            <a:r>
              <a:rPr lang="en-GB" dirty="0">
                <a:latin typeface="+mj-lt"/>
              </a:rPr>
              <a:t/>
            </a:r>
            <a:br>
              <a:rPr lang="en-GB" dirty="0">
                <a:latin typeface="+mj-lt"/>
              </a:rPr>
            </a:br>
            <a:r>
              <a:rPr lang="en-GB" sz="2100" b="0" dirty="0">
                <a:latin typeface="+mj-lt"/>
              </a:rPr>
              <a:t>Complexity Overcomes Economies of Size</a:t>
            </a:r>
            <a:endParaRPr lang="en-US" sz="2300" b="0" dirty="0">
              <a:latin typeface="+mj-lt"/>
            </a:endParaRPr>
          </a:p>
        </p:txBody>
      </p:sp>
      <p:pic>
        <p:nvPicPr>
          <p:cNvPr id="9" name="Picture 8"/>
          <p:cNvPicPr>
            <a:picLocks noChangeAspect="1"/>
          </p:cNvPicPr>
          <p:nvPr/>
        </p:nvPicPr>
        <p:blipFill>
          <a:blip r:embed="rId3" cstate="email">
            <a:alphaModFix amt="82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2026457" y="354807"/>
            <a:ext cx="10402481" cy="5464038"/>
          </a:xfrm>
          <a:prstGeom prst="rect">
            <a:avLst/>
          </a:prstGeom>
        </p:spPr>
      </p:pic>
      <p:sp>
        <p:nvSpPr>
          <p:cNvPr id="6" name="TextBox 5"/>
          <p:cNvSpPr txBox="1"/>
          <p:nvPr/>
        </p:nvSpPr>
        <p:spPr>
          <a:xfrm>
            <a:off x="5940488" y="1892416"/>
            <a:ext cx="2145089" cy="1446550"/>
          </a:xfrm>
          <a:prstGeom prst="rect">
            <a:avLst/>
          </a:prstGeom>
          <a:solidFill>
            <a:schemeClr val="tx2">
              <a:lumMod val="50000"/>
              <a:alpha val="41000"/>
            </a:schemeClr>
          </a:solidFill>
        </p:spPr>
        <p:txBody>
          <a:bodyPr wrap="square" rtlCol="0">
            <a:spAutoFit/>
          </a:bodyPr>
          <a:lstStyle/>
          <a:p>
            <a:r>
              <a:rPr lang="en-US" sz="1200" b="1" dirty="0" smtClean="0">
                <a:solidFill>
                  <a:srgbClr val="FFFFFF"/>
                </a:solidFill>
                <a:latin typeface="Arial"/>
                <a:cs typeface="Arial"/>
              </a:rPr>
              <a:t>Negative Learning Curves</a:t>
            </a:r>
          </a:p>
          <a:p>
            <a:endParaRPr lang="en-US" sz="1600" dirty="0">
              <a:solidFill>
                <a:srgbClr val="FFFFFF"/>
              </a:solidFill>
            </a:endParaRPr>
          </a:p>
          <a:p>
            <a:r>
              <a:rPr lang="en-US" sz="1200" dirty="0" smtClean="0">
                <a:solidFill>
                  <a:srgbClr val="FFFFFF"/>
                </a:solidFill>
                <a:latin typeface="Arial"/>
                <a:cs typeface="Arial"/>
              </a:rPr>
              <a:t>LNG Plants ($/</a:t>
            </a:r>
            <a:r>
              <a:rPr lang="en-US" sz="1200" dirty="0" err="1" smtClean="0">
                <a:solidFill>
                  <a:srgbClr val="FFFFFF"/>
                </a:solidFill>
                <a:latin typeface="Arial"/>
                <a:cs typeface="Arial"/>
              </a:rPr>
              <a:t>mt</a:t>
            </a:r>
            <a:r>
              <a:rPr lang="en-US" sz="1200" dirty="0" smtClean="0">
                <a:solidFill>
                  <a:srgbClr val="FFFFFF"/>
                </a:solidFill>
                <a:latin typeface="Arial"/>
                <a:cs typeface="Arial"/>
              </a:rPr>
              <a:t>)</a:t>
            </a:r>
          </a:p>
          <a:p>
            <a:endParaRPr lang="en-US" sz="1200" dirty="0" smtClean="0">
              <a:solidFill>
                <a:srgbClr val="FFFFFF"/>
              </a:solidFill>
              <a:latin typeface="Arial"/>
              <a:cs typeface="Arial"/>
            </a:endParaRPr>
          </a:p>
          <a:p>
            <a:r>
              <a:rPr lang="en-US" sz="1200" dirty="0" smtClean="0">
                <a:solidFill>
                  <a:srgbClr val="FFFFFF"/>
                </a:solidFill>
                <a:latin typeface="Arial"/>
                <a:cs typeface="Arial"/>
              </a:rPr>
              <a:t>2004: $500–700</a:t>
            </a:r>
          </a:p>
          <a:p>
            <a:endParaRPr lang="en-US" sz="1200" dirty="0">
              <a:solidFill>
                <a:srgbClr val="FFFFFF"/>
              </a:solidFill>
              <a:latin typeface="Arial"/>
              <a:cs typeface="Arial"/>
            </a:endParaRPr>
          </a:p>
          <a:p>
            <a:r>
              <a:rPr lang="en-US" sz="1200" dirty="0" smtClean="0">
                <a:solidFill>
                  <a:srgbClr val="FFFFFF"/>
                </a:solidFill>
                <a:latin typeface="Arial"/>
                <a:cs typeface="Arial"/>
              </a:rPr>
              <a:t>2014:  $1,500–3,000</a:t>
            </a:r>
            <a:endParaRPr lang="en-US" sz="1200" dirty="0">
              <a:solidFill>
                <a:srgbClr val="FFFFFF"/>
              </a:solidFill>
              <a:latin typeface="Arial"/>
              <a:cs typeface="Arial"/>
            </a:endParaRPr>
          </a:p>
        </p:txBody>
      </p:sp>
      <p:sp>
        <p:nvSpPr>
          <p:cNvPr id="8" name="TextBox 7"/>
          <p:cNvSpPr txBox="1"/>
          <p:nvPr/>
        </p:nvSpPr>
        <p:spPr>
          <a:xfrm>
            <a:off x="5940488" y="3908546"/>
            <a:ext cx="3142243" cy="2062103"/>
          </a:xfrm>
          <a:prstGeom prst="rect">
            <a:avLst/>
          </a:prstGeom>
          <a:solidFill>
            <a:schemeClr val="tx1">
              <a:lumMod val="75000"/>
              <a:lumOff val="25000"/>
              <a:alpha val="51000"/>
            </a:schemeClr>
          </a:solidFill>
        </p:spPr>
        <p:txBody>
          <a:bodyPr wrap="square" rtlCol="0">
            <a:spAutoFit/>
          </a:bodyPr>
          <a:lstStyle/>
          <a:p>
            <a:r>
              <a:rPr lang="en-US" sz="1100" i="1" dirty="0">
                <a:solidFill>
                  <a:schemeClr val="bg1"/>
                </a:solidFill>
                <a:latin typeface="Arial"/>
                <a:cs typeface="Arial"/>
              </a:rPr>
              <a:t>Mega-projects are highly complex one-offs, and demand very experienced teams to manage their unique difficulties. These intrinsic characteristics prevent conventional manufacturing mechanisms of cost improvements such as standardization at a distance and trial-and-error advances that lead to rapid sustainable technical learning and cost reductions</a:t>
            </a:r>
            <a:r>
              <a:rPr lang="en-US" sz="1100" i="1" dirty="0" smtClean="0">
                <a:solidFill>
                  <a:schemeClr val="bg1"/>
                </a:solidFill>
                <a:latin typeface="Arial"/>
                <a:cs typeface="Arial"/>
              </a:rPr>
              <a:t>.</a:t>
            </a:r>
          </a:p>
          <a:p>
            <a:endParaRPr lang="en-US" sz="1100" i="1" dirty="0" smtClean="0">
              <a:solidFill>
                <a:schemeClr val="bg1"/>
              </a:solidFill>
              <a:latin typeface="Arial"/>
              <a:cs typeface="Arial"/>
            </a:endParaRPr>
          </a:p>
          <a:p>
            <a:r>
              <a:rPr lang="en-US" sz="900" i="1" dirty="0">
                <a:solidFill>
                  <a:srgbClr val="FFFFFF"/>
                </a:solidFill>
                <a:latin typeface="Arial"/>
                <a:cs typeface="Arial"/>
              </a:rPr>
              <a:t>https://</a:t>
            </a:r>
            <a:r>
              <a:rPr lang="en-US" sz="900" i="1" dirty="0" err="1">
                <a:solidFill>
                  <a:srgbClr val="FFFFFF"/>
                </a:solidFill>
                <a:latin typeface="Arial"/>
                <a:cs typeface="Arial"/>
              </a:rPr>
              <a:t>www.bloomberg.com</a:t>
            </a:r>
            <a:r>
              <a:rPr lang="en-US" sz="900" i="1" dirty="0">
                <a:solidFill>
                  <a:srgbClr val="FFFFFF"/>
                </a:solidFill>
                <a:latin typeface="Arial"/>
                <a:cs typeface="Arial"/>
              </a:rPr>
              <a:t>/gadfly/articles/2016-08-29/big-oil-loses-love-for-big-</a:t>
            </a:r>
            <a:r>
              <a:rPr lang="en-US" sz="900" i="1" dirty="0" smtClean="0">
                <a:solidFill>
                  <a:srgbClr val="FFFFFF"/>
                </a:solidFill>
                <a:latin typeface="Arial"/>
                <a:cs typeface="Arial"/>
              </a:rPr>
              <a:t>projects</a:t>
            </a:r>
            <a:endParaRPr lang="en-US" sz="900" i="1" dirty="0">
              <a:solidFill>
                <a:srgbClr val="FFFFFF"/>
              </a:solidFill>
              <a:latin typeface="Arial"/>
              <a:cs typeface="Arial"/>
            </a:endParaRPr>
          </a:p>
        </p:txBody>
      </p:sp>
    </p:spTree>
    <p:extLst>
      <p:ext uri="{BB962C8B-B14F-4D97-AF65-F5344CB8AC3E}">
        <p14:creationId xmlns:p14="http://schemas.microsoft.com/office/powerpoint/2010/main" val="146340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1. Corpora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8over8-Corporate-template-16x9-2016-1.potx" id="{834B304B-8E49-47FA-8928-87A766B3878B}" vid="{ECC3C13F-A619-48E2-B084-097FD0AC989E}"/>
    </a:ext>
  </a:extLst>
</a:theme>
</file>

<file path=ppt/theme/theme2.xml><?xml version="1.0" encoding="utf-8"?>
<a:theme xmlns:a="http://schemas.openxmlformats.org/drawingml/2006/main" name="2_1. Corporate Theme">
  <a:themeElements>
    <a:clrScheme name="8over8 colours">
      <a:dk1>
        <a:srgbClr val="414042"/>
      </a:dk1>
      <a:lt1>
        <a:sysClr val="window" lastClr="FFFFFF"/>
      </a:lt1>
      <a:dk2>
        <a:srgbClr val="003A7D"/>
      </a:dk2>
      <a:lt2>
        <a:srgbClr val="EEECE1"/>
      </a:lt2>
      <a:accent1>
        <a:srgbClr val="56A3D9"/>
      </a:accent1>
      <a:accent2>
        <a:srgbClr val="CADE4D"/>
      </a:accent2>
      <a:accent3>
        <a:srgbClr val="BCB9AF"/>
      </a:accent3>
      <a:accent4>
        <a:srgbClr val="56A3D9"/>
      </a:accent4>
      <a:accent5>
        <a:srgbClr val="003AC6"/>
      </a:accent5>
      <a:accent6>
        <a:srgbClr val="CFDE46"/>
      </a:accent6>
      <a:hlink>
        <a:srgbClr val="56A3D9"/>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8over8-Corporate-template-16x9-2016-1.potx" id="{834B304B-8E49-47FA-8928-87A766B3878B}" vid="{469A97C3-91F4-480C-8D78-01F8EE9C3D8F}"/>
    </a:ext>
  </a:extLst>
</a:theme>
</file>

<file path=ppt/theme/theme3.xml><?xml version="1.0" encoding="utf-8"?>
<a:theme xmlns:a="http://schemas.openxmlformats.org/drawingml/2006/main" name="1_1. Corporate Theme">
  <a:themeElements>
    <a:clrScheme name="8over8 colours">
      <a:dk1>
        <a:srgbClr val="414042"/>
      </a:dk1>
      <a:lt1>
        <a:sysClr val="window" lastClr="FFFFFF"/>
      </a:lt1>
      <a:dk2>
        <a:srgbClr val="003A7D"/>
      </a:dk2>
      <a:lt2>
        <a:srgbClr val="EEECE1"/>
      </a:lt2>
      <a:accent1>
        <a:srgbClr val="56A3D9"/>
      </a:accent1>
      <a:accent2>
        <a:srgbClr val="CADE4D"/>
      </a:accent2>
      <a:accent3>
        <a:srgbClr val="BCB9AF"/>
      </a:accent3>
      <a:accent4>
        <a:srgbClr val="56A3D9"/>
      </a:accent4>
      <a:accent5>
        <a:srgbClr val="003AC6"/>
      </a:accent5>
      <a:accent6>
        <a:srgbClr val="CFDE46"/>
      </a:accent6>
      <a:hlink>
        <a:srgbClr val="56A3D9"/>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8over8-Corporate-template-16x9-2016-1.potx" id="{834B304B-8E49-47FA-8928-87A766B3878B}" vid="{963AC9BB-C5E4-4A54-AB40-8ACD33E2001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13421CB2F55745AA7B509E44A96A77" ma:contentTypeVersion="2" ma:contentTypeDescription="Create a new document." ma:contentTypeScope="" ma:versionID="40128857b54e6882f18a3e58f43ae16e">
  <xsd:schema xmlns:xsd="http://www.w3.org/2001/XMLSchema" xmlns:xs="http://www.w3.org/2001/XMLSchema" xmlns:p="http://schemas.microsoft.com/office/2006/metadata/properties" xmlns:ns2="b790447d-24a8-4c80-aeef-9ebabffc4518" targetNamespace="http://schemas.microsoft.com/office/2006/metadata/properties" ma:root="true" ma:fieldsID="77fb1cacf716a9ed17c8741572fff430" ns2:_="">
    <xsd:import namespace="b790447d-24a8-4c80-aeef-9ebabffc451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0447d-24a8-4c80-aeef-9ebabffc45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292DD-87CA-4A36-849F-BC2E11C81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0447d-24a8-4c80-aeef-9ebabffc4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B08958-77FB-4915-8959-DC36376F47C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b790447d-24a8-4c80-aeef-9ebabffc4518"/>
    <ds:schemaRef ds:uri="http://www.w3.org/XML/1998/namespace"/>
    <ds:schemaRef ds:uri="http://purl.org/dc/dcmitype/"/>
  </ds:schemaRefs>
</ds:datastoreItem>
</file>

<file path=customXml/itemProps3.xml><?xml version="1.0" encoding="utf-8"?>
<ds:datastoreItem xmlns:ds="http://schemas.openxmlformats.org/officeDocument/2006/customXml" ds:itemID="{029FE441-D879-4854-B38C-627DDF3053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8over8-Corporate-template-16x9-2016</Template>
  <TotalTime>54236</TotalTime>
  <Words>2853</Words>
  <Application>Microsoft Macintosh PowerPoint</Application>
  <PresentationFormat>A4 Paper (210x297 mm)</PresentationFormat>
  <Paragraphs>531</Paragraphs>
  <Slides>27</Slides>
  <Notes>17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3_1. Corporate Theme</vt:lpstr>
      <vt:lpstr>2_1. Corporate Theme</vt:lpstr>
      <vt:lpstr>1_1. Corporate Theme</vt:lpstr>
      <vt:lpstr> Adapting Project Productivity to a Different World of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8over8</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2016 Branding</dc:subject>
  <dc:creator>Monica Vaz</dc:creator>
  <cp:keywords/>
  <dc:description/>
  <cp:lastModifiedBy>Harry Benham</cp:lastModifiedBy>
  <cp:revision>689</cp:revision>
  <cp:lastPrinted>2016-10-14T18:24:37Z</cp:lastPrinted>
  <dcterms:created xsi:type="dcterms:W3CDTF">2016-04-28T16:56:02Z</dcterms:created>
  <dcterms:modified xsi:type="dcterms:W3CDTF">2016-10-23T11:21:39Z</dcterms:modified>
  <cp:category>Corporate template</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0x0101001913421CB2F55745AA7B509E44A96A77</vt:lpwstr>
  </property>
</Properties>
</file>